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9"/>
  </p:notesMasterIdLst>
  <p:sldIdLst>
    <p:sldId id="257" r:id="rId5"/>
    <p:sldId id="259" r:id="rId6"/>
    <p:sldId id="300" r:id="rId7"/>
    <p:sldId id="346" r:id="rId8"/>
    <p:sldId id="261" r:id="rId9"/>
    <p:sldId id="279" r:id="rId10"/>
    <p:sldId id="285" r:id="rId11"/>
    <p:sldId id="288" r:id="rId12"/>
    <p:sldId id="294" r:id="rId13"/>
    <p:sldId id="291" r:id="rId14"/>
    <p:sldId id="292" r:id="rId15"/>
    <p:sldId id="284" r:id="rId16"/>
    <p:sldId id="280" r:id="rId17"/>
    <p:sldId id="302" r:id="rId18"/>
    <p:sldId id="303" r:id="rId19"/>
    <p:sldId id="314" r:id="rId20"/>
    <p:sldId id="315" r:id="rId21"/>
    <p:sldId id="320" r:id="rId22"/>
    <p:sldId id="319" r:id="rId23"/>
    <p:sldId id="316" r:id="rId24"/>
    <p:sldId id="317" r:id="rId25"/>
    <p:sldId id="306" r:id="rId26"/>
    <p:sldId id="307" r:id="rId27"/>
    <p:sldId id="308" r:id="rId28"/>
    <p:sldId id="309" r:id="rId29"/>
    <p:sldId id="310" r:id="rId30"/>
    <p:sldId id="266" r:id="rId31"/>
    <p:sldId id="321" r:id="rId32"/>
    <p:sldId id="322" r:id="rId33"/>
    <p:sldId id="323" r:id="rId34"/>
    <p:sldId id="324" r:id="rId35"/>
    <p:sldId id="325" r:id="rId36"/>
    <p:sldId id="326" r:id="rId37"/>
    <p:sldId id="328" r:id="rId38"/>
    <p:sldId id="350" r:id="rId39"/>
    <p:sldId id="329" r:id="rId40"/>
    <p:sldId id="331" r:id="rId41"/>
    <p:sldId id="332" r:id="rId42"/>
    <p:sldId id="333" r:id="rId43"/>
    <p:sldId id="334" r:id="rId44"/>
    <p:sldId id="345" r:id="rId45"/>
    <p:sldId id="335" r:id="rId46"/>
    <p:sldId id="337" r:id="rId47"/>
    <p:sldId id="338" r:id="rId48"/>
    <p:sldId id="339" r:id="rId49"/>
    <p:sldId id="340" r:id="rId50"/>
    <p:sldId id="341" r:id="rId51"/>
    <p:sldId id="342" r:id="rId52"/>
    <p:sldId id="343" r:id="rId53"/>
    <p:sldId id="344" r:id="rId54"/>
    <p:sldId id="311" r:id="rId55"/>
    <p:sldId id="347" r:id="rId56"/>
    <p:sldId id="318" r:id="rId57"/>
    <p:sldId id="32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AEBD1-1B2E-4370-9527-864D7FFB06B2}" v="11" dt="2023-11-30T17:51:42.0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1" autoAdjust="0"/>
    <p:restoredTop sz="94619" autoAdjust="0"/>
  </p:normalViewPr>
  <p:slideViewPr>
    <p:cSldViewPr snapToGrid="0">
      <p:cViewPr varScale="1">
        <p:scale>
          <a:sx n="82" d="100"/>
          <a:sy n="82" d="100"/>
        </p:scale>
        <p:origin x="4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il Panchal" userId="e74eb30a97f433c4" providerId="LiveId" clId="{C33AEBD1-1B2E-4370-9527-864D7FFB06B2}"/>
    <pc:docChg chg="modSld">
      <pc:chgData name="Dhruvil Panchal" userId="e74eb30a97f433c4" providerId="LiveId" clId="{C33AEBD1-1B2E-4370-9527-864D7FFB06B2}" dt="2023-11-30T17:51:42.070" v="10" actId="20577"/>
      <pc:docMkLst>
        <pc:docMk/>
      </pc:docMkLst>
      <pc:sldChg chg="modSp modAnim">
        <pc:chgData name="Dhruvil Panchal" userId="e74eb30a97f433c4" providerId="LiveId" clId="{C33AEBD1-1B2E-4370-9527-864D7FFB06B2}" dt="2023-11-30T17:51:42.070" v="10" actId="20577"/>
        <pc:sldMkLst>
          <pc:docMk/>
          <pc:sldMk cId="2475805559" sldId="257"/>
        </pc:sldMkLst>
        <pc:spChg chg="mod">
          <ac:chgData name="Dhruvil Panchal" userId="e74eb30a97f433c4" providerId="LiveId" clId="{C33AEBD1-1B2E-4370-9527-864D7FFB06B2}" dt="2023-11-30T17:51:42.070" v="10" actId="20577"/>
          <ac:spMkLst>
            <pc:docMk/>
            <pc:sldMk cId="2475805559" sldId="257"/>
            <ac:spMk id="3" creationId="{835D6E6B-3353-491C-A3C6-F278D6CED8B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C38D2-8CF5-4D8C-8577-7B8C573D1C2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44AFA4C-F251-4B32-BC96-6B63AC1A1AC5}">
      <dgm:prSet/>
      <dgm:spPr/>
      <dgm:t>
        <a:bodyPr/>
        <a:lstStyle/>
        <a:p>
          <a:pPr>
            <a:lnSpc>
              <a:spcPct val="100000"/>
            </a:lnSpc>
            <a:defRPr cap="all"/>
          </a:pPr>
          <a:r>
            <a:rPr lang="en-US" dirty="0">
              <a:latin typeface="Times New Roman" panose="02020603050405020304" pitchFamily="18" charset="0"/>
              <a:cs typeface="Times New Roman" panose="02020603050405020304" pitchFamily="18" charset="0"/>
            </a:rPr>
            <a:t>In Data analytics in search of important data, we are getting lots of </a:t>
          </a:r>
          <a:r>
            <a:rPr lang="en-US" b="1" dirty="0">
              <a:solidFill>
                <a:schemeClr val="accent3">
                  <a:lumMod val="40000"/>
                  <a:lumOff val="60000"/>
                </a:schemeClr>
              </a:solidFill>
              <a:latin typeface="Times New Roman" panose="02020603050405020304" pitchFamily="18" charset="0"/>
              <a:cs typeface="Times New Roman" panose="02020603050405020304" pitchFamily="18" charset="0"/>
            </a:rPr>
            <a:t>irrelevant data </a:t>
          </a:r>
          <a:r>
            <a:rPr lang="en-US" dirty="0">
              <a:latin typeface="Times New Roman" panose="02020603050405020304" pitchFamily="18" charset="0"/>
              <a:cs typeface="Times New Roman" panose="02020603050405020304" pitchFamily="18" charset="0"/>
            </a:rPr>
            <a:t>from social media, which requires a more effort for Preprocessing</a:t>
          </a:r>
        </a:p>
      </dgm:t>
    </dgm:pt>
    <dgm:pt modelId="{5192CEA9-923B-4CCF-9B17-B9D821FE368A}" type="parTrans" cxnId="{18FD31C9-9C60-43E4-A4A5-DB3296115EA5}">
      <dgm:prSet/>
      <dgm:spPr/>
      <dgm:t>
        <a:bodyPr/>
        <a:lstStyle/>
        <a:p>
          <a:endParaRPr lang="en-US"/>
        </a:p>
      </dgm:t>
    </dgm:pt>
    <dgm:pt modelId="{5A7C6C29-BE1F-4854-81A4-DB2E6C70BCFA}" type="sibTrans" cxnId="{18FD31C9-9C60-43E4-A4A5-DB3296115EA5}">
      <dgm:prSet/>
      <dgm:spPr/>
      <dgm:t>
        <a:bodyPr/>
        <a:lstStyle/>
        <a:p>
          <a:endParaRPr lang="en-US"/>
        </a:p>
      </dgm:t>
    </dgm:pt>
    <dgm:pt modelId="{C025A061-1037-4DA1-A5DF-ACA55D8F8730}">
      <dgm:prSet custT="1"/>
      <dgm:spPr/>
      <dgm:t>
        <a:bodyPr/>
        <a:lstStyle/>
        <a:p>
          <a:pPr>
            <a:lnSpc>
              <a:spcPct val="100000"/>
            </a:lnSpc>
            <a:defRPr cap="all"/>
          </a:pPr>
          <a:r>
            <a:rPr lang="en-US" sz="1200" dirty="0">
              <a:latin typeface="Times New Roman" panose="02020603050405020304" pitchFamily="18" charset="0"/>
              <a:cs typeface="Times New Roman" panose="02020603050405020304" pitchFamily="18" charset="0"/>
            </a:rPr>
            <a:t>Nowadays, Due to Big data analytics </a:t>
          </a:r>
          <a:r>
            <a:rPr lang="en-US" sz="1200" b="1" dirty="0">
              <a:solidFill>
                <a:schemeClr val="accent3">
                  <a:lumMod val="40000"/>
                  <a:lumOff val="60000"/>
                </a:schemeClr>
              </a:solidFill>
              <a:latin typeface="Times New Roman" panose="02020603050405020304" pitchFamily="18" charset="0"/>
              <a:cs typeface="Times New Roman" panose="02020603050405020304" pitchFamily="18" charset="0"/>
            </a:rPr>
            <a:t>privacy &amp; information security</a:t>
          </a:r>
          <a:r>
            <a:rPr lang="en-US" sz="1200" dirty="0">
              <a:latin typeface="Times New Roman" panose="02020603050405020304" pitchFamily="18" charset="0"/>
              <a:cs typeface="Times New Roman" panose="02020603050405020304" pitchFamily="18" charset="0"/>
            </a:rPr>
            <a:t> became a critical issue as even person can be tracked by their single click.</a:t>
          </a:r>
        </a:p>
      </dgm:t>
    </dgm:pt>
    <dgm:pt modelId="{F3820CED-C7D8-4F61-896F-592ADD5914FC}" type="parTrans" cxnId="{86ED2614-190A-4881-AE3F-C8C48DEFD3E8}">
      <dgm:prSet/>
      <dgm:spPr/>
      <dgm:t>
        <a:bodyPr/>
        <a:lstStyle/>
        <a:p>
          <a:endParaRPr lang="en-US"/>
        </a:p>
      </dgm:t>
    </dgm:pt>
    <dgm:pt modelId="{0316A531-0210-446D-A225-248D0E2620D3}" type="sibTrans" cxnId="{86ED2614-190A-4881-AE3F-C8C48DEFD3E8}">
      <dgm:prSet/>
      <dgm:spPr/>
      <dgm:t>
        <a:bodyPr/>
        <a:lstStyle/>
        <a:p>
          <a:endParaRPr lang="en-US"/>
        </a:p>
      </dgm:t>
    </dgm:pt>
    <dgm:pt modelId="{4EF6A5DC-2304-4A27-A72C-82EFD0F16533}" type="pres">
      <dgm:prSet presAssocID="{DC0C38D2-8CF5-4D8C-8577-7B8C573D1C22}" presName="root" presStyleCnt="0">
        <dgm:presLayoutVars>
          <dgm:dir/>
          <dgm:resizeHandles val="exact"/>
        </dgm:presLayoutVars>
      </dgm:prSet>
      <dgm:spPr/>
    </dgm:pt>
    <dgm:pt modelId="{BA3411A6-A6C3-4DAD-87AA-F3D7EAAD0BCC}" type="pres">
      <dgm:prSet presAssocID="{444AFA4C-F251-4B32-BC96-6B63AC1A1AC5}" presName="compNode" presStyleCnt="0"/>
      <dgm:spPr/>
    </dgm:pt>
    <dgm:pt modelId="{47537DFB-5336-4613-86D9-9AF936073690}" type="pres">
      <dgm:prSet presAssocID="{444AFA4C-F251-4B32-BC96-6B63AC1A1AC5}" presName="iconBgRect" presStyleLbl="bgShp" presStyleIdx="0" presStyleCnt="2"/>
      <dgm:spPr/>
    </dgm:pt>
    <dgm:pt modelId="{050C901C-C109-4EFC-B2D9-C6AB1178AF91}" type="pres">
      <dgm:prSet presAssocID="{444AFA4C-F251-4B32-BC96-6B63AC1A1A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76E180A-B703-4630-9179-6F32D03A49AA}" type="pres">
      <dgm:prSet presAssocID="{444AFA4C-F251-4B32-BC96-6B63AC1A1AC5}" presName="spaceRect" presStyleCnt="0"/>
      <dgm:spPr/>
    </dgm:pt>
    <dgm:pt modelId="{50B912B0-A84D-4A82-8A0D-2C0370FBE8CA}" type="pres">
      <dgm:prSet presAssocID="{444AFA4C-F251-4B32-BC96-6B63AC1A1AC5}" presName="textRect" presStyleLbl="revTx" presStyleIdx="0" presStyleCnt="2">
        <dgm:presLayoutVars>
          <dgm:chMax val="1"/>
          <dgm:chPref val="1"/>
        </dgm:presLayoutVars>
      </dgm:prSet>
      <dgm:spPr/>
    </dgm:pt>
    <dgm:pt modelId="{19B81D09-8D8F-4751-83B8-AF93B062176A}" type="pres">
      <dgm:prSet presAssocID="{5A7C6C29-BE1F-4854-81A4-DB2E6C70BCFA}" presName="sibTrans" presStyleCnt="0"/>
      <dgm:spPr/>
    </dgm:pt>
    <dgm:pt modelId="{115E16BE-9203-4CDF-BDA7-3CFA795E1602}" type="pres">
      <dgm:prSet presAssocID="{C025A061-1037-4DA1-A5DF-ACA55D8F8730}" presName="compNode" presStyleCnt="0"/>
      <dgm:spPr/>
    </dgm:pt>
    <dgm:pt modelId="{D5201227-61C7-4E67-9870-747B74109823}" type="pres">
      <dgm:prSet presAssocID="{C025A061-1037-4DA1-A5DF-ACA55D8F8730}" presName="iconBgRect" presStyleLbl="bgShp" presStyleIdx="1" presStyleCnt="2"/>
      <dgm:spPr/>
    </dgm:pt>
    <dgm:pt modelId="{73FF56DB-8B03-4215-84A5-0C2DC9E13CE0}" type="pres">
      <dgm:prSet presAssocID="{C025A061-1037-4DA1-A5DF-ACA55D8F87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B5A06D84-C5FD-4761-8A4D-AB44C470EF25}" type="pres">
      <dgm:prSet presAssocID="{C025A061-1037-4DA1-A5DF-ACA55D8F8730}" presName="spaceRect" presStyleCnt="0"/>
      <dgm:spPr/>
    </dgm:pt>
    <dgm:pt modelId="{69255473-F020-4E1B-9FF7-AD962B877810}" type="pres">
      <dgm:prSet presAssocID="{C025A061-1037-4DA1-A5DF-ACA55D8F8730}" presName="textRect" presStyleLbl="revTx" presStyleIdx="1" presStyleCnt="2">
        <dgm:presLayoutVars>
          <dgm:chMax val="1"/>
          <dgm:chPref val="1"/>
        </dgm:presLayoutVars>
      </dgm:prSet>
      <dgm:spPr/>
    </dgm:pt>
  </dgm:ptLst>
  <dgm:cxnLst>
    <dgm:cxn modelId="{86ED2614-190A-4881-AE3F-C8C48DEFD3E8}" srcId="{DC0C38D2-8CF5-4D8C-8577-7B8C573D1C22}" destId="{C025A061-1037-4DA1-A5DF-ACA55D8F8730}" srcOrd="1" destOrd="0" parTransId="{F3820CED-C7D8-4F61-896F-592ADD5914FC}" sibTransId="{0316A531-0210-446D-A225-248D0E2620D3}"/>
    <dgm:cxn modelId="{7D7D8F48-A5EA-4B74-812F-AB6B48139B20}" type="presOf" srcId="{DC0C38D2-8CF5-4D8C-8577-7B8C573D1C22}" destId="{4EF6A5DC-2304-4A27-A72C-82EFD0F16533}" srcOrd="0" destOrd="0" presId="urn:microsoft.com/office/officeart/2018/5/layout/IconCircleLabelList"/>
    <dgm:cxn modelId="{482DF65A-351C-470C-A048-531383F26BBE}" type="presOf" srcId="{C025A061-1037-4DA1-A5DF-ACA55D8F8730}" destId="{69255473-F020-4E1B-9FF7-AD962B877810}" srcOrd="0" destOrd="0" presId="urn:microsoft.com/office/officeart/2018/5/layout/IconCircleLabelList"/>
    <dgm:cxn modelId="{081BF593-4358-4BF3-9525-84EB3BF22DC2}" type="presOf" srcId="{444AFA4C-F251-4B32-BC96-6B63AC1A1AC5}" destId="{50B912B0-A84D-4A82-8A0D-2C0370FBE8CA}" srcOrd="0" destOrd="0" presId="urn:microsoft.com/office/officeart/2018/5/layout/IconCircleLabelList"/>
    <dgm:cxn modelId="{18FD31C9-9C60-43E4-A4A5-DB3296115EA5}" srcId="{DC0C38D2-8CF5-4D8C-8577-7B8C573D1C22}" destId="{444AFA4C-F251-4B32-BC96-6B63AC1A1AC5}" srcOrd="0" destOrd="0" parTransId="{5192CEA9-923B-4CCF-9B17-B9D821FE368A}" sibTransId="{5A7C6C29-BE1F-4854-81A4-DB2E6C70BCFA}"/>
    <dgm:cxn modelId="{1DE7F359-077D-4580-BD93-DDAD3329158F}" type="presParOf" srcId="{4EF6A5DC-2304-4A27-A72C-82EFD0F16533}" destId="{BA3411A6-A6C3-4DAD-87AA-F3D7EAAD0BCC}" srcOrd="0" destOrd="0" presId="urn:microsoft.com/office/officeart/2018/5/layout/IconCircleLabelList"/>
    <dgm:cxn modelId="{58CB3BE6-A577-4F4D-A94A-C1600E04DC56}" type="presParOf" srcId="{BA3411A6-A6C3-4DAD-87AA-F3D7EAAD0BCC}" destId="{47537DFB-5336-4613-86D9-9AF936073690}" srcOrd="0" destOrd="0" presId="urn:microsoft.com/office/officeart/2018/5/layout/IconCircleLabelList"/>
    <dgm:cxn modelId="{ABCD1836-3AD1-455F-B8A1-4ABA787087C7}" type="presParOf" srcId="{BA3411A6-A6C3-4DAD-87AA-F3D7EAAD0BCC}" destId="{050C901C-C109-4EFC-B2D9-C6AB1178AF91}" srcOrd="1" destOrd="0" presId="urn:microsoft.com/office/officeart/2018/5/layout/IconCircleLabelList"/>
    <dgm:cxn modelId="{571EE077-22A9-448B-823E-1FD7A9627FBB}" type="presParOf" srcId="{BA3411A6-A6C3-4DAD-87AA-F3D7EAAD0BCC}" destId="{676E180A-B703-4630-9179-6F32D03A49AA}" srcOrd="2" destOrd="0" presId="urn:microsoft.com/office/officeart/2018/5/layout/IconCircleLabelList"/>
    <dgm:cxn modelId="{87F884BC-77E1-4FAF-A2BF-D4E0230D4FEF}" type="presParOf" srcId="{BA3411A6-A6C3-4DAD-87AA-F3D7EAAD0BCC}" destId="{50B912B0-A84D-4A82-8A0D-2C0370FBE8CA}" srcOrd="3" destOrd="0" presId="urn:microsoft.com/office/officeart/2018/5/layout/IconCircleLabelList"/>
    <dgm:cxn modelId="{95D67B09-1F4F-49C6-B2E4-500DC33907AE}" type="presParOf" srcId="{4EF6A5DC-2304-4A27-A72C-82EFD0F16533}" destId="{19B81D09-8D8F-4751-83B8-AF93B062176A}" srcOrd="1" destOrd="0" presId="urn:microsoft.com/office/officeart/2018/5/layout/IconCircleLabelList"/>
    <dgm:cxn modelId="{473DDF07-9C74-48D3-9108-AAA27935BF20}" type="presParOf" srcId="{4EF6A5DC-2304-4A27-A72C-82EFD0F16533}" destId="{115E16BE-9203-4CDF-BDA7-3CFA795E1602}" srcOrd="2" destOrd="0" presId="urn:microsoft.com/office/officeart/2018/5/layout/IconCircleLabelList"/>
    <dgm:cxn modelId="{9998A4DA-0A12-45B6-9FC1-2286A7773E65}" type="presParOf" srcId="{115E16BE-9203-4CDF-BDA7-3CFA795E1602}" destId="{D5201227-61C7-4E67-9870-747B74109823}" srcOrd="0" destOrd="0" presId="urn:microsoft.com/office/officeart/2018/5/layout/IconCircleLabelList"/>
    <dgm:cxn modelId="{93CBED69-6F6E-4A0C-B081-394EADD56370}" type="presParOf" srcId="{115E16BE-9203-4CDF-BDA7-3CFA795E1602}" destId="{73FF56DB-8B03-4215-84A5-0C2DC9E13CE0}" srcOrd="1" destOrd="0" presId="urn:microsoft.com/office/officeart/2018/5/layout/IconCircleLabelList"/>
    <dgm:cxn modelId="{A00952C8-B692-488E-AC5E-ED6870191DF7}" type="presParOf" srcId="{115E16BE-9203-4CDF-BDA7-3CFA795E1602}" destId="{B5A06D84-C5FD-4761-8A4D-AB44C470EF25}" srcOrd="2" destOrd="0" presId="urn:microsoft.com/office/officeart/2018/5/layout/IconCircleLabelList"/>
    <dgm:cxn modelId="{DCE5FA92-ECCB-4B55-AD34-492B8E0405E1}" type="presParOf" srcId="{115E16BE-9203-4CDF-BDA7-3CFA795E1602}" destId="{69255473-F020-4E1B-9FF7-AD962B87781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37DFB-5336-4613-86D9-9AF936073690}">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0C901C-C109-4EFC-B2D9-C6AB1178AF91}">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B912B0-A84D-4A82-8A0D-2C0370FBE8C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Times New Roman" panose="02020603050405020304" pitchFamily="18" charset="0"/>
              <a:cs typeface="Times New Roman" panose="02020603050405020304" pitchFamily="18" charset="0"/>
            </a:rPr>
            <a:t>In Data analytics in search of important data, we are getting lots of </a:t>
          </a:r>
          <a:r>
            <a:rPr lang="en-US" sz="1200" b="1" kern="1200" dirty="0">
              <a:solidFill>
                <a:schemeClr val="accent3">
                  <a:lumMod val="40000"/>
                  <a:lumOff val="60000"/>
                </a:schemeClr>
              </a:solidFill>
              <a:latin typeface="Times New Roman" panose="02020603050405020304" pitchFamily="18" charset="0"/>
              <a:cs typeface="Times New Roman" panose="02020603050405020304" pitchFamily="18" charset="0"/>
            </a:rPr>
            <a:t>irrelevant data </a:t>
          </a:r>
          <a:r>
            <a:rPr lang="en-US" sz="1200" kern="1200" dirty="0">
              <a:latin typeface="Times New Roman" panose="02020603050405020304" pitchFamily="18" charset="0"/>
              <a:cs typeface="Times New Roman" panose="02020603050405020304" pitchFamily="18" charset="0"/>
            </a:rPr>
            <a:t>from social media, which requires a more effort for Preprocessing</a:t>
          </a:r>
        </a:p>
      </dsp:txBody>
      <dsp:txXfrm>
        <a:off x="1599974" y="2987140"/>
        <a:ext cx="3600000" cy="720000"/>
      </dsp:txXfrm>
    </dsp:sp>
    <dsp:sp modelId="{D5201227-61C7-4E67-9870-747B74109823}">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F56DB-8B03-4215-84A5-0C2DC9E13CE0}">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255473-F020-4E1B-9FF7-AD962B87781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Times New Roman" panose="02020603050405020304" pitchFamily="18" charset="0"/>
              <a:cs typeface="Times New Roman" panose="02020603050405020304" pitchFamily="18" charset="0"/>
            </a:rPr>
            <a:t>Nowadays, Due to Big data analytics </a:t>
          </a:r>
          <a:r>
            <a:rPr lang="en-US" sz="1200" b="1" kern="1200" dirty="0">
              <a:solidFill>
                <a:schemeClr val="accent3">
                  <a:lumMod val="40000"/>
                  <a:lumOff val="60000"/>
                </a:schemeClr>
              </a:solidFill>
              <a:latin typeface="Times New Roman" panose="02020603050405020304" pitchFamily="18" charset="0"/>
              <a:cs typeface="Times New Roman" panose="02020603050405020304" pitchFamily="18" charset="0"/>
            </a:rPr>
            <a:t>privacy &amp; information security</a:t>
          </a:r>
          <a:r>
            <a:rPr lang="en-US" sz="1200" kern="1200" dirty="0">
              <a:latin typeface="Times New Roman" panose="02020603050405020304" pitchFamily="18" charset="0"/>
              <a:cs typeface="Times New Roman" panose="02020603050405020304" pitchFamily="18" charset="0"/>
            </a:rPr>
            <a:t> became a critical issue as even person can be tracked by their single click.</a:t>
          </a:r>
        </a:p>
      </dsp:txBody>
      <dsp:txXfrm>
        <a:off x="5829975" y="29871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C4444-0740-4612-90DE-BB0633C3C0FD}"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9F5849-8012-48AD-A712-7B7F5D6D8E45}" type="slidenum">
              <a:rPr lang="en-US" smtClean="0"/>
              <a:t>‹#›</a:t>
            </a:fld>
            <a:endParaRPr lang="en-US"/>
          </a:p>
        </p:txBody>
      </p:sp>
    </p:spTree>
    <p:extLst>
      <p:ext uri="{BB962C8B-B14F-4D97-AF65-F5344CB8AC3E}">
        <p14:creationId xmlns:p14="http://schemas.microsoft.com/office/powerpoint/2010/main" val="30244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226a884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226a884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61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226a884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226a884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85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226a884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226a884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5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226a884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226a884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09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11/30/2023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11/30/2023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31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11/30/2023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11/30/2023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11/30/2023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11/30/2023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www.analytikus.com/post/2019/05/02/4-types-of-social-media-analytics-%20explained#:~:text=Descriptive%20Analytics%20(Is%20Reactive%20in,defined%20business%20problem%20or%20opportunity." TargetMode="External"/><Relationship Id="rId3" Type="http://schemas.openxmlformats.org/officeDocument/2006/relationships/hyperlink" Target="https://doi.org/10.1007/s13278-018-0507-0" TargetMode="External"/><Relationship Id="rId7" Type="http://schemas.openxmlformats.org/officeDocument/2006/relationships/hyperlink" Target="https://www.ibm.com/topics/social-media-analytics#:~:text=Social%20media%20analytics%20is%20the,those%20decisions%20through%20social%20media." TargetMode="External"/><Relationship Id="rId2" Type="http://schemas.openxmlformats.org/officeDocument/2006/relationships/hyperlink" Target="https://www.irjet.net/archives/V5/i2/IRJET-V5I245.pdf" TargetMode="External"/><Relationship Id="rId1" Type="http://schemas.openxmlformats.org/officeDocument/2006/relationships/slideLayout" Target="../slideLayouts/slideLayout2.xml"/><Relationship Id="rId6" Type="http://schemas.openxmlformats.org/officeDocument/2006/relationships/hyperlink" Target="https://www.oracle.com/big-data/what-is-big-data/" TargetMode="External"/><Relationship Id="rId5" Type="http://schemas.openxmlformats.org/officeDocument/2006/relationships/hyperlink" Target="https://doi.org/10.1016/j.chb.2018.08.039" TargetMode="External"/><Relationship Id="rId4" Type="http://schemas.openxmlformats.org/officeDocument/2006/relationships/hyperlink" Target="https://www.toolbox.com/marketing/social-media/articles/what-is-social-media-analytics/" TargetMode="External"/><Relationship Id="rId9" Type="http://schemas.openxmlformats.org/officeDocument/2006/relationships/hyperlink" Target="https://www.kdnuggets.com/2020/02/audio-data-analysis-deep-learning-python-part-1.html"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hatagraph.com/blog/articles/social-media-data-visualization" TargetMode="External"/><Relationship Id="rId13" Type="http://schemas.openxmlformats.org/officeDocument/2006/relationships/hyperlink" Target="https://buffer.com/state-of-social-2019" TargetMode="External"/><Relationship Id="rId3" Type="http://schemas.openxmlformats.org/officeDocument/2006/relationships/hyperlink" Target="https://blog.capterra.com/social-media-segmentation-can-boost-your-marketing/" TargetMode="External"/><Relationship Id="rId7" Type="http://schemas.openxmlformats.org/officeDocument/2006/relationships/hyperlink" Target="https://www.alchemer.com/resources/blog/cluster-analysis/" TargetMode="External"/><Relationship Id="rId12" Type="http://schemas.openxmlformats.org/officeDocument/2006/relationships/hyperlink" Target="https://insidebigdata.com/2018/10/06/4-major-ways-big-data-impacting-social-media-marketing/" TargetMode="External"/><Relationship Id="rId2" Type="http://schemas.openxmlformats.org/officeDocument/2006/relationships/hyperlink" Target="https://towardsdatascience.com/leveraging-on-nlp-to-gain-insights-in-social-media-news-broadcasting-ca89752ef638" TargetMode="External"/><Relationship Id="rId1" Type="http://schemas.openxmlformats.org/officeDocument/2006/relationships/slideLayout" Target="../slideLayouts/slideLayout2.xml"/><Relationship Id="rId6" Type="http://schemas.openxmlformats.org/officeDocument/2006/relationships/hyperlink" Target="https://sproutsocial.com/insights/social-media-sentiment-analysis/" TargetMode="External"/><Relationship Id="rId11" Type="http://schemas.openxmlformats.org/officeDocument/2006/relationships/hyperlink" Target="https://www.techtarget.com/searchcio/definition/data-collection" TargetMode="External"/><Relationship Id="rId5" Type="http://schemas.openxmlformats.org/officeDocument/2006/relationships/hyperlink" Target="https://www.investopedia.com/terms/b/behavioral-analytics.asp" TargetMode="External"/><Relationship Id="rId10" Type="http://schemas.openxmlformats.org/officeDocument/2006/relationships/hyperlink" Target="https://www.cambridgeassessment.org.uk/Images/465808-big-data-and-social-media-analytics.pdf" TargetMode="External"/><Relationship Id="rId4" Type="http://schemas.openxmlformats.org/officeDocument/2006/relationships/hyperlink" Target="https://blog.hubspot.com/marketing/segment-social-media-audience#:~:text=Social%20media%20segmentation%20is%20the,interests%20of%20a%20specific%20audience" TargetMode="External"/><Relationship Id="rId9" Type="http://schemas.openxmlformats.org/officeDocument/2006/relationships/hyperlink" Target="https://www.migrationdataportal.org/themes/big-data-migration-and-human-mobili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9">
            <a:extLst>
              <a:ext uri="{FF2B5EF4-FFF2-40B4-BE49-F238E27FC236}">
                <a16:creationId xmlns:a16="http://schemas.microsoft.com/office/drawing/2014/main" id="{3FD90186-F30E-41DE-BCC9-06B6C412E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F1A6A1-EB0B-4BF8-903B-F38A80B2F15B}"/>
              </a:ext>
            </a:extLst>
          </p:cNvPr>
          <p:cNvPicPr>
            <a:picLocks noChangeAspect="1"/>
          </p:cNvPicPr>
          <p:nvPr/>
        </p:nvPicPr>
        <p:blipFill rotWithShape="1">
          <a:blip r:embed="rId2"/>
          <a:srcRect r="11482" b="1"/>
          <a:stretch/>
        </p:blipFill>
        <p:spPr>
          <a:xfrm>
            <a:off x="0" y="17814"/>
            <a:ext cx="7506052" cy="4293784"/>
          </a:xfrm>
          <a:prstGeom prst="rect">
            <a:avLst/>
          </a:prstGeom>
        </p:spPr>
      </p:pic>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l="20055" r="27744" b="-1"/>
          <a:stretch/>
        </p:blipFill>
        <p:spPr>
          <a:xfrm>
            <a:off x="7596851" y="10"/>
            <a:ext cx="4595149" cy="2596864"/>
          </a:xfrm>
          <a:prstGeom prst="rect">
            <a:avLst/>
          </a:prstGeom>
        </p:spPr>
      </p:pic>
      <p:sp>
        <p:nvSpPr>
          <p:cNvPr id="49" name="Rectangle 41">
            <a:extLst>
              <a:ext uri="{FF2B5EF4-FFF2-40B4-BE49-F238E27FC236}">
                <a16:creationId xmlns:a16="http://schemas.microsoft.com/office/drawing/2014/main" id="{F3210EB2-7484-41FF-8189-5C048F60C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50345" y="4571122"/>
            <a:ext cx="6591957" cy="1037907"/>
          </a:xfrm>
        </p:spPr>
        <p:txBody>
          <a:bodyPr>
            <a:normAutofit/>
          </a:bodyPr>
          <a:lstStyle/>
          <a:p>
            <a:pPr>
              <a:lnSpc>
                <a:spcPct val="90000"/>
              </a:lnSpc>
            </a:pPr>
            <a:r>
              <a:rPr lang="en-US" sz="3300">
                <a:solidFill>
                  <a:srgbClr val="FFFFFF"/>
                </a:solidFill>
              </a:rPr>
              <a:t>SOCIAL MEDIA BIG DATA ANALYTICS – a sURVEY</a:t>
            </a:r>
            <a:endParaRPr lang="en-US" sz="3300" dirty="0">
              <a:solidFill>
                <a:srgbClr val="FFFFFF"/>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50345" y="5603909"/>
            <a:ext cx="6591957" cy="525793"/>
          </a:xfrm>
        </p:spPr>
        <p:txBody>
          <a:bodyPr>
            <a:normAutofit/>
          </a:bodyPr>
          <a:lstStyle/>
          <a:p>
            <a:endParaRPr lang="en-US" dirty="0">
              <a:solidFill>
                <a:srgbClr val="FFFFFF">
                  <a:alpha val="75000"/>
                </a:srgbClr>
              </a:solidFill>
            </a:endParaRPr>
          </a:p>
        </p:txBody>
      </p:sp>
      <p:sp>
        <p:nvSpPr>
          <p:cNvPr id="50" name="Rectangle 43">
            <a:extLst>
              <a:ext uri="{FF2B5EF4-FFF2-40B4-BE49-F238E27FC236}">
                <a16:creationId xmlns:a16="http://schemas.microsoft.com/office/drawing/2014/main" id="{BD9A18B0-0782-44A1-B999-5A0B4F62A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picture containing diagram&#10;&#10;Description automatically generated">
            <a:extLst>
              <a:ext uri="{FF2B5EF4-FFF2-40B4-BE49-F238E27FC236}">
                <a16:creationId xmlns:a16="http://schemas.microsoft.com/office/drawing/2014/main" id="{4E423C33-8DD8-41A1-A709-BDAA2E807C4D}"/>
              </a:ext>
            </a:extLst>
          </p:cNvPr>
          <p:cNvPicPr>
            <a:picLocks noChangeAspect="1"/>
          </p:cNvPicPr>
          <p:nvPr/>
        </p:nvPicPr>
        <p:blipFill rotWithShape="1">
          <a:blip r:embed="rId4"/>
          <a:srcRect l="13591" r="13522"/>
          <a:stretch/>
        </p:blipFill>
        <p:spPr>
          <a:xfrm>
            <a:off x="7554142" y="2650971"/>
            <a:ext cx="4637861" cy="4207029"/>
          </a:xfrm>
          <a:prstGeom prst="rect">
            <a:avLst/>
          </a:prstGeom>
        </p:spPr>
      </p:pic>
      <p:sp>
        <p:nvSpPr>
          <p:cNvPr id="46" name="Rectangle 45">
            <a:extLst>
              <a:ext uri="{FF2B5EF4-FFF2-40B4-BE49-F238E27FC236}">
                <a16:creationId xmlns:a16="http://schemas.microsoft.com/office/drawing/2014/main" id="{74E468B1-8EA7-411D-B785-E24321C1C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42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4A2409B-D43E-4943-8B22-8ECD02070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814560" y="273531"/>
            <a:ext cx="91440" cy="4663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Content Placeholder 9">
            <a:extLst>
              <a:ext uri="{FF2B5EF4-FFF2-40B4-BE49-F238E27FC236}">
                <a16:creationId xmlns:a16="http://schemas.microsoft.com/office/drawing/2014/main" id="{0FEFBA5F-758E-3F35-E168-0618F8725BC0}"/>
              </a:ext>
            </a:extLst>
          </p:cNvPr>
          <p:cNvSpPr>
            <a:spLocks noGrp="1"/>
          </p:cNvSpPr>
          <p:nvPr>
            <p:ph idx="1"/>
          </p:nvPr>
        </p:nvSpPr>
        <p:spPr>
          <a:xfrm>
            <a:off x="591224" y="1438500"/>
            <a:ext cx="3409782" cy="3823607"/>
          </a:xfrm>
        </p:spPr>
        <p:txBody>
          <a:bodyPr>
            <a:normAutofit/>
          </a:bodyPr>
          <a:lstStyle/>
          <a:p>
            <a:pPr marL="0" indent="0">
              <a:buNone/>
            </a:pPr>
            <a:r>
              <a:rPr lang="en-US" b="1" dirty="0">
                <a:solidFill>
                  <a:schemeClr val="accent1">
                    <a:lumMod val="20000"/>
                    <a:lumOff val="80000"/>
                  </a:schemeClr>
                </a:solidFill>
                <a:latin typeface="Times New Roman" panose="02020603050405020304" pitchFamily="18" charset="0"/>
                <a:cs typeface="Times New Roman" panose="02020603050405020304" pitchFamily="18" charset="0"/>
              </a:rPr>
              <a:t>SOCIAL MEDIA BIG DATA SOURCES &amp; RESEARCH QUESTIONS</a:t>
            </a:r>
            <a:endParaRPr lang="en-US" sz="2200" b="1"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pic>
        <p:nvPicPr>
          <p:cNvPr id="6" name="Content Placeholder 5" descr="Diagram&#10;&#10;Description automatically generated">
            <a:extLst>
              <a:ext uri="{FF2B5EF4-FFF2-40B4-BE49-F238E27FC236}">
                <a16:creationId xmlns:a16="http://schemas.microsoft.com/office/drawing/2014/main" id="{1BAE9004-6F6E-4612-8144-21AA098C44B3}"/>
              </a:ext>
            </a:extLst>
          </p:cNvPr>
          <p:cNvPicPr>
            <a:picLocks noChangeAspect="1"/>
          </p:cNvPicPr>
          <p:nvPr/>
        </p:nvPicPr>
        <p:blipFill>
          <a:blip r:embed="rId2"/>
          <a:stretch>
            <a:fillRect/>
          </a:stretch>
        </p:blipFill>
        <p:spPr>
          <a:xfrm>
            <a:off x="4786604" y="936141"/>
            <a:ext cx="6634065" cy="5464659"/>
          </a:xfrm>
          <a:prstGeom prst="rect">
            <a:avLst/>
          </a:prstGeom>
        </p:spPr>
      </p:pic>
    </p:spTree>
    <p:extLst>
      <p:ext uri="{BB962C8B-B14F-4D97-AF65-F5344CB8AC3E}">
        <p14:creationId xmlns:p14="http://schemas.microsoft.com/office/powerpoint/2010/main" val="23770491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			                         Types of social media</a:t>
            </a:r>
          </a:p>
        </p:txBody>
      </p:sp>
      <p:graphicFrame>
        <p:nvGraphicFramePr>
          <p:cNvPr id="6" name="Table 6">
            <a:extLst>
              <a:ext uri="{FF2B5EF4-FFF2-40B4-BE49-F238E27FC236}">
                <a16:creationId xmlns:a16="http://schemas.microsoft.com/office/drawing/2014/main" id="{B3AB2D38-8D94-42EA-B18A-E6873E3C27EC}"/>
              </a:ext>
            </a:extLst>
          </p:cNvPr>
          <p:cNvGraphicFramePr>
            <a:graphicFrameLocks noGrp="1"/>
          </p:cNvGraphicFramePr>
          <p:nvPr>
            <p:ph idx="1"/>
          </p:nvPr>
        </p:nvGraphicFramePr>
        <p:xfrm>
          <a:off x="581025" y="2341563"/>
          <a:ext cx="11029950" cy="3144520"/>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1881697356"/>
                    </a:ext>
                  </a:extLst>
                </a:gridCol>
                <a:gridCol w="5514975">
                  <a:extLst>
                    <a:ext uri="{9D8B030D-6E8A-4147-A177-3AD203B41FA5}">
                      <a16:colId xmlns:a16="http://schemas.microsoft.com/office/drawing/2014/main" val="2112877499"/>
                    </a:ext>
                  </a:extLst>
                </a:gridCol>
              </a:tblGrid>
              <a:tr h="370840">
                <a:tc>
                  <a:txBody>
                    <a:bodyPr/>
                    <a:lstStyle/>
                    <a:p>
                      <a:r>
                        <a:rPr lang="en-US" dirty="0"/>
                        <a:t>Category</a:t>
                      </a:r>
                    </a:p>
                  </a:txBody>
                  <a:tcPr/>
                </a:tc>
                <a:tc>
                  <a:txBody>
                    <a:bodyPr/>
                    <a:lstStyle/>
                    <a:p>
                      <a:r>
                        <a:rPr lang="en-US" dirty="0"/>
                        <a:t>Examples</a:t>
                      </a:r>
                    </a:p>
                  </a:txBody>
                  <a:tcPr/>
                </a:tc>
                <a:extLst>
                  <a:ext uri="{0D108BD9-81ED-4DB2-BD59-A6C34878D82A}">
                    <a16:rowId xmlns:a16="http://schemas.microsoft.com/office/drawing/2014/main" val="140427727"/>
                  </a:ext>
                </a:extLst>
              </a:tr>
              <a:tr h="0">
                <a:tc>
                  <a:txBody>
                    <a:bodyPr/>
                    <a:lstStyle/>
                    <a:p>
                      <a:pPr algn="just" fontAlgn="t"/>
                      <a:r>
                        <a:rPr lang="en-US" dirty="0">
                          <a:solidFill>
                            <a:srgbClr val="333333"/>
                          </a:solidFill>
                          <a:effectLst/>
                          <a:latin typeface="inter-regular"/>
                        </a:rPr>
                        <a:t>Social news</a:t>
                      </a:r>
                    </a:p>
                  </a:txBody>
                  <a:tcPr marL="60960" marR="60960" marT="60960" marB="60960"/>
                </a:tc>
                <a:tc>
                  <a:txBody>
                    <a:bodyPr/>
                    <a:lstStyle/>
                    <a:p>
                      <a:pPr algn="just" fontAlgn="t"/>
                      <a:r>
                        <a:rPr lang="en-US" dirty="0">
                          <a:solidFill>
                            <a:srgbClr val="333333"/>
                          </a:solidFill>
                          <a:effectLst/>
                          <a:latin typeface="inter-regular"/>
                        </a:rPr>
                        <a:t>Digg, Slashdot</a:t>
                      </a:r>
                    </a:p>
                  </a:txBody>
                  <a:tcPr marL="60960" marR="60960" marT="60960" marB="60960"/>
                </a:tc>
                <a:extLst>
                  <a:ext uri="{0D108BD9-81ED-4DB2-BD59-A6C34878D82A}">
                    <a16:rowId xmlns:a16="http://schemas.microsoft.com/office/drawing/2014/main" val="3845801543"/>
                  </a:ext>
                </a:extLst>
              </a:tr>
              <a:tr h="370840">
                <a:tc>
                  <a:txBody>
                    <a:bodyPr/>
                    <a:lstStyle/>
                    <a:p>
                      <a:pPr algn="just" fontAlgn="t"/>
                      <a:r>
                        <a:rPr lang="en-US" dirty="0">
                          <a:solidFill>
                            <a:srgbClr val="333333"/>
                          </a:solidFill>
                          <a:effectLst/>
                          <a:latin typeface="inter-regular"/>
                        </a:rPr>
                        <a:t>Social bookmarking</a:t>
                      </a:r>
                    </a:p>
                  </a:txBody>
                  <a:tcPr marL="60960" marR="60960" marT="60960" marB="60960"/>
                </a:tc>
                <a:tc>
                  <a:txBody>
                    <a:bodyPr/>
                    <a:lstStyle/>
                    <a:p>
                      <a:pPr algn="just" fontAlgn="t"/>
                      <a:r>
                        <a:rPr lang="en-US" dirty="0">
                          <a:solidFill>
                            <a:srgbClr val="333333"/>
                          </a:solidFill>
                          <a:effectLst/>
                          <a:latin typeface="inter-regular"/>
                        </a:rPr>
                        <a:t>Delicious, StumbleUpon</a:t>
                      </a:r>
                    </a:p>
                  </a:txBody>
                  <a:tcPr marL="60960" marR="60960" marT="60960" marB="60960"/>
                </a:tc>
                <a:extLst>
                  <a:ext uri="{0D108BD9-81ED-4DB2-BD59-A6C34878D82A}">
                    <a16:rowId xmlns:a16="http://schemas.microsoft.com/office/drawing/2014/main" val="2299730154"/>
                  </a:ext>
                </a:extLst>
              </a:tr>
              <a:tr h="370840">
                <a:tc>
                  <a:txBody>
                    <a:bodyPr/>
                    <a:lstStyle/>
                    <a:p>
                      <a:pPr algn="just" fontAlgn="t"/>
                      <a:r>
                        <a:rPr lang="en-US">
                          <a:solidFill>
                            <a:srgbClr val="333333"/>
                          </a:solidFill>
                          <a:effectLst/>
                          <a:latin typeface="inter-regular"/>
                        </a:rPr>
                        <a:t>Social networking platform</a:t>
                      </a:r>
                    </a:p>
                  </a:txBody>
                  <a:tcPr marL="60960" marR="60960" marT="60960" marB="60960"/>
                </a:tc>
                <a:tc>
                  <a:txBody>
                    <a:bodyPr/>
                    <a:lstStyle/>
                    <a:p>
                      <a:pPr algn="just" fontAlgn="t"/>
                      <a:r>
                        <a:rPr lang="en-US" dirty="0">
                          <a:solidFill>
                            <a:srgbClr val="333333"/>
                          </a:solidFill>
                          <a:effectLst/>
                          <a:latin typeface="inter-regular"/>
                        </a:rPr>
                        <a:t>Facebook, LinkedIn, Instagram</a:t>
                      </a:r>
                    </a:p>
                  </a:txBody>
                  <a:tcPr marL="60960" marR="60960" marT="60960" marB="60960"/>
                </a:tc>
                <a:extLst>
                  <a:ext uri="{0D108BD9-81ED-4DB2-BD59-A6C34878D82A}">
                    <a16:rowId xmlns:a16="http://schemas.microsoft.com/office/drawing/2014/main" val="2691352071"/>
                  </a:ext>
                </a:extLst>
              </a:tr>
              <a:tr h="370840">
                <a:tc>
                  <a:txBody>
                    <a:bodyPr/>
                    <a:lstStyle/>
                    <a:p>
                      <a:pPr algn="just" fontAlgn="t"/>
                      <a:r>
                        <a:rPr lang="en-US">
                          <a:solidFill>
                            <a:srgbClr val="333333"/>
                          </a:solidFill>
                          <a:effectLst/>
                          <a:latin typeface="inter-regular"/>
                        </a:rPr>
                        <a:t>Microblogs</a:t>
                      </a:r>
                    </a:p>
                  </a:txBody>
                  <a:tcPr marL="60960" marR="60960" marT="60960" marB="60960"/>
                </a:tc>
                <a:tc>
                  <a:txBody>
                    <a:bodyPr/>
                    <a:lstStyle/>
                    <a:p>
                      <a:pPr algn="just" fontAlgn="t"/>
                      <a:r>
                        <a:rPr lang="en-US">
                          <a:solidFill>
                            <a:srgbClr val="333333"/>
                          </a:solidFill>
                          <a:effectLst/>
                          <a:latin typeface="inter-regular"/>
                        </a:rPr>
                        <a:t>Twitter, GoogleBuzz</a:t>
                      </a:r>
                    </a:p>
                  </a:txBody>
                  <a:tcPr marL="60960" marR="60960" marT="60960" marB="60960"/>
                </a:tc>
                <a:extLst>
                  <a:ext uri="{0D108BD9-81ED-4DB2-BD59-A6C34878D82A}">
                    <a16:rowId xmlns:a16="http://schemas.microsoft.com/office/drawing/2014/main" val="3243671924"/>
                  </a:ext>
                </a:extLst>
              </a:tr>
              <a:tr h="370840">
                <a:tc>
                  <a:txBody>
                    <a:bodyPr/>
                    <a:lstStyle/>
                    <a:p>
                      <a:pPr algn="just" fontAlgn="t"/>
                      <a:r>
                        <a:rPr lang="en-US">
                          <a:solidFill>
                            <a:srgbClr val="333333"/>
                          </a:solidFill>
                          <a:effectLst/>
                          <a:latin typeface="inter-regular"/>
                        </a:rPr>
                        <a:t>Opinion mining</a:t>
                      </a:r>
                    </a:p>
                  </a:txBody>
                  <a:tcPr marL="60960" marR="60960" marT="60960" marB="60960"/>
                </a:tc>
                <a:tc>
                  <a:txBody>
                    <a:bodyPr/>
                    <a:lstStyle/>
                    <a:p>
                      <a:pPr algn="just" fontAlgn="t"/>
                      <a:r>
                        <a:rPr lang="en-US">
                          <a:solidFill>
                            <a:srgbClr val="333333"/>
                          </a:solidFill>
                          <a:effectLst/>
                          <a:latin typeface="inter-regular"/>
                        </a:rPr>
                        <a:t>Epinions, Yelp</a:t>
                      </a:r>
                    </a:p>
                  </a:txBody>
                  <a:tcPr marL="60960" marR="60960" marT="60960" marB="60960"/>
                </a:tc>
                <a:extLst>
                  <a:ext uri="{0D108BD9-81ED-4DB2-BD59-A6C34878D82A}">
                    <a16:rowId xmlns:a16="http://schemas.microsoft.com/office/drawing/2014/main" val="3562370270"/>
                  </a:ext>
                </a:extLst>
              </a:tr>
              <a:tr h="370840">
                <a:tc>
                  <a:txBody>
                    <a:bodyPr/>
                    <a:lstStyle/>
                    <a:p>
                      <a:pPr algn="just" fontAlgn="t"/>
                      <a:r>
                        <a:rPr lang="en-US">
                          <a:solidFill>
                            <a:srgbClr val="333333"/>
                          </a:solidFill>
                          <a:effectLst/>
                          <a:latin typeface="inter-regular"/>
                        </a:rPr>
                        <a:t>Photo and video sharing</a:t>
                      </a:r>
                    </a:p>
                  </a:txBody>
                  <a:tcPr marL="60960" marR="60960" marT="60960" marB="60960"/>
                </a:tc>
                <a:tc>
                  <a:txBody>
                    <a:bodyPr/>
                    <a:lstStyle/>
                    <a:p>
                      <a:pPr algn="just" fontAlgn="t"/>
                      <a:r>
                        <a:rPr lang="en-US" dirty="0">
                          <a:solidFill>
                            <a:srgbClr val="333333"/>
                          </a:solidFill>
                          <a:effectLst/>
                          <a:latin typeface="inter-regular"/>
                        </a:rPr>
                        <a:t>Flickr, YouTube</a:t>
                      </a:r>
                    </a:p>
                  </a:txBody>
                  <a:tcPr marL="60960" marR="60960" marT="60960" marB="60960"/>
                </a:tc>
                <a:extLst>
                  <a:ext uri="{0D108BD9-81ED-4DB2-BD59-A6C34878D82A}">
                    <a16:rowId xmlns:a16="http://schemas.microsoft.com/office/drawing/2014/main" val="3233924274"/>
                  </a:ext>
                </a:extLst>
              </a:tr>
              <a:tr h="370840">
                <a:tc>
                  <a:txBody>
                    <a:bodyPr/>
                    <a:lstStyle/>
                    <a:p>
                      <a:pPr algn="just" fontAlgn="t"/>
                      <a:r>
                        <a:rPr lang="en-US">
                          <a:solidFill>
                            <a:srgbClr val="333333"/>
                          </a:solidFill>
                          <a:effectLst/>
                          <a:latin typeface="inter-regular"/>
                        </a:rPr>
                        <a:t>Blogs</a:t>
                      </a:r>
                    </a:p>
                  </a:txBody>
                  <a:tcPr marL="60960" marR="60960" marT="60960" marB="60960"/>
                </a:tc>
                <a:tc>
                  <a:txBody>
                    <a:bodyPr/>
                    <a:lstStyle/>
                    <a:p>
                      <a:pPr algn="just" fontAlgn="t"/>
                      <a:r>
                        <a:rPr lang="en-US" dirty="0">
                          <a:solidFill>
                            <a:srgbClr val="333333"/>
                          </a:solidFill>
                          <a:effectLst/>
                          <a:latin typeface="inter-regular"/>
                        </a:rPr>
                        <a:t>Blogger, LiveJournal, WordPress</a:t>
                      </a:r>
                    </a:p>
                  </a:txBody>
                  <a:tcPr marL="60960" marR="60960" marT="60960" marB="60960"/>
                </a:tc>
                <a:extLst>
                  <a:ext uri="{0D108BD9-81ED-4DB2-BD59-A6C34878D82A}">
                    <a16:rowId xmlns:a16="http://schemas.microsoft.com/office/drawing/2014/main" val="3360514526"/>
                  </a:ext>
                </a:extLst>
              </a:tr>
            </a:tbl>
          </a:graphicData>
        </a:graphic>
      </p:graphicFrame>
    </p:spTree>
    <p:extLst>
      <p:ext uri="{BB962C8B-B14F-4D97-AF65-F5344CB8AC3E}">
        <p14:creationId xmlns:p14="http://schemas.microsoft.com/office/powerpoint/2010/main" val="400098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0AD2578E-71EF-4A81-8EA2-4967FFF560C0}"/>
              </a:ext>
            </a:extLst>
          </p:cNvPr>
          <p:cNvPicPr>
            <a:picLocks noChangeAspect="1"/>
          </p:cNvPicPr>
          <p:nvPr/>
        </p:nvPicPr>
        <p:blipFill>
          <a:blip r:embed="rId2"/>
          <a:stretch>
            <a:fillRect/>
          </a:stretch>
        </p:blipFill>
        <p:spPr>
          <a:xfrm>
            <a:off x="445008" y="477714"/>
            <a:ext cx="11301984" cy="4149758"/>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2694A1-985B-4494-B1B4-09E2F3487154}"/>
              </a:ext>
            </a:extLst>
          </p:cNvPr>
          <p:cNvSpPr>
            <a:spLocks noGrp="1"/>
          </p:cNvSpPr>
          <p:nvPr>
            <p:ph type="title"/>
          </p:nvPr>
        </p:nvSpPr>
        <p:spPr>
          <a:xfrm>
            <a:off x="679600" y="4596992"/>
            <a:ext cx="3353432" cy="1607013"/>
          </a:xfrm>
        </p:spPr>
        <p:txBody>
          <a:bodyPr anchor="ctr">
            <a:normAutofit/>
          </a:bodyPr>
          <a:lstStyle/>
          <a:p>
            <a:r>
              <a:rPr lang="en-US" dirty="0">
                <a:solidFill>
                  <a:srgbClr val="FFFFFF"/>
                </a:solidFill>
              </a:rPr>
              <a:t>Structure &amp; unstructured data</a:t>
            </a:r>
          </a:p>
        </p:txBody>
      </p:sp>
      <p:sp>
        <p:nvSpPr>
          <p:cNvPr id="41" name="Content Placeholder 10">
            <a:extLst>
              <a:ext uri="{FF2B5EF4-FFF2-40B4-BE49-F238E27FC236}">
                <a16:creationId xmlns:a16="http://schemas.microsoft.com/office/drawing/2014/main" id="{0EE34031-2FC5-C00A-35EF-5ECAB9778FF8}"/>
              </a:ext>
            </a:extLst>
          </p:cNvPr>
          <p:cNvSpPr>
            <a:spLocks noGrp="1"/>
          </p:cNvSpPr>
          <p:nvPr>
            <p:ph idx="1"/>
          </p:nvPr>
        </p:nvSpPr>
        <p:spPr>
          <a:xfrm>
            <a:off x="4271491" y="4596992"/>
            <a:ext cx="7240909" cy="1607012"/>
          </a:xfrm>
        </p:spPr>
        <p:txBody>
          <a:bodyPr>
            <a:normAutofit/>
          </a:bodyPr>
          <a:lstStyle/>
          <a:p>
            <a:r>
              <a:rPr lang="en-US" dirty="0">
                <a:solidFill>
                  <a:srgbClr val="FFFFFF"/>
                </a:solidFill>
              </a:rPr>
              <a:t>Most of Social Media data is Unstructured data as it contains various types of files such as images, audios, videos, etc.</a:t>
            </a:r>
          </a:p>
        </p:txBody>
      </p:sp>
    </p:spTree>
    <p:extLst>
      <p:ext uri="{BB962C8B-B14F-4D97-AF65-F5344CB8AC3E}">
        <p14:creationId xmlns:p14="http://schemas.microsoft.com/office/powerpoint/2010/main" val="84355666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44F7-A228-4B4F-8DA0-0CADE5A1F141}"/>
              </a:ext>
            </a:extLst>
          </p:cNvPr>
          <p:cNvSpPr>
            <a:spLocks noGrp="1"/>
          </p:cNvSpPr>
          <p:nvPr>
            <p:ph type="title"/>
          </p:nvPr>
        </p:nvSpPr>
        <p:spPr>
          <a:xfrm>
            <a:off x="581192" y="702156"/>
            <a:ext cx="11029616" cy="1188720"/>
          </a:xfrm>
        </p:spPr>
        <p:txBody>
          <a:bodyPr>
            <a:normAutofit/>
          </a:bodyPr>
          <a:lstStyle/>
          <a:p>
            <a:r>
              <a:rPr lang="en-US" dirty="0"/>
              <a:t>								Big data analytics</a:t>
            </a:r>
          </a:p>
        </p:txBody>
      </p:sp>
      <p:sp>
        <p:nvSpPr>
          <p:cNvPr id="24" name="Rectangle 9">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11">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68B2BAD3-B5E4-4373-9134-54EF4BCD784E}"/>
              </a:ext>
            </a:extLst>
          </p:cNvPr>
          <p:cNvPicPr>
            <a:picLocks noChangeAspect="1"/>
          </p:cNvPicPr>
          <p:nvPr/>
        </p:nvPicPr>
        <p:blipFill rotWithShape="1">
          <a:blip r:embed="rId2"/>
          <a:srcRect l="17095" r="14554" b="-2"/>
          <a:stretch/>
        </p:blipFill>
        <p:spPr>
          <a:xfrm>
            <a:off x="611392" y="2347105"/>
            <a:ext cx="5074920" cy="3712464"/>
          </a:xfrm>
          <a:prstGeom prst="rect">
            <a:avLst/>
          </a:prstGeom>
        </p:spPr>
      </p:pic>
      <p:sp>
        <p:nvSpPr>
          <p:cNvPr id="3" name="Content Placeholder 2">
            <a:extLst>
              <a:ext uri="{FF2B5EF4-FFF2-40B4-BE49-F238E27FC236}">
                <a16:creationId xmlns:a16="http://schemas.microsoft.com/office/drawing/2014/main" id="{88BE3E73-8C90-48D4-9E5D-E3E2562A3CDF}"/>
              </a:ext>
            </a:extLst>
          </p:cNvPr>
          <p:cNvSpPr>
            <a:spLocks noGrp="1"/>
          </p:cNvSpPr>
          <p:nvPr>
            <p:ph idx="1"/>
          </p:nvPr>
        </p:nvSpPr>
        <p:spPr>
          <a:xfrm>
            <a:off x="6340830" y="2340864"/>
            <a:ext cx="5269977" cy="3634486"/>
          </a:xfrm>
        </p:spPr>
        <p:txBody>
          <a:bodyPr>
            <a:normAutofit/>
          </a:bodyPr>
          <a:lstStyle/>
          <a:p>
            <a:r>
              <a:rPr lang="en-US" sz="2000" b="0" i="0" dirty="0">
                <a:effectLst/>
                <a:latin typeface="Times New Roman" panose="02020603050405020304" pitchFamily="18" charset="0"/>
                <a:cs typeface="Times New Roman" panose="02020603050405020304" pitchFamily="18" charset="0"/>
              </a:rPr>
              <a:t>Big Data analytics is a process used to extract meaningful insights such as trends of market, patterns, correlations and customer preferences</a:t>
            </a:r>
            <a:r>
              <a:rPr lang="en-US" sz="2000" dirty="0">
                <a:latin typeface="Times New Roman" panose="02020603050405020304" pitchFamily="18" charset="0"/>
                <a:cs typeface="Times New Roman" panose="02020603050405020304" pitchFamily="18" charset="0"/>
              </a:rPr>
              <a:t>.</a:t>
            </a:r>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Big Data analytics provides various advantages, as it can be used for various </a:t>
            </a:r>
            <a:r>
              <a:rPr lang="en-US" sz="2000" dirty="0">
                <a:latin typeface="Times New Roman" panose="02020603050405020304" pitchFamily="18" charset="0"/>
                <a:cs typeface="Times New Roman" panose="02020603050405020304" pitchFamily="18" charset="0"/>
              </a:rPr>
              <a:t>purposes including </a:t>
            </a:r>
            <a:r>
              <a:rPr lang="en-US" sz="2000" b="0" i="0" dirty="0">
                <a:effectLst/>
                <a:latin typeface="Times New Roman" panose="02020603050405020304" pitchFamily="18" charset="0"/>
                <a:cs typeface="Times New Roman" panose="02020603050405020304" pitchFamily="18" charset="0"/>
              </a:rPr>
              <a:t>better decision making and fraud prevention activities.</a:t>
            </a:r>
          </a:p>
        </p:txBody>
      </p:sp>
    </p:spTree>
    <p:extLst>
      <p:ext uri="{BB962C8B-B14F-4D97-AF65-F5344CB8AC3E}">
        <p14:creationId xmlns:p14="http://schemas.microsoft.com/office/powerpoint/2010/main" val="350899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E95D-4FF0-4000-95E9-DB644E49FE44}"/>
              </a:ext>
            </a:extLst>
          </p:cNvPr>
          <p:cNvSpPr>
            <a:spLocks noGrp="1"/>
          </p:cNvSpPr>
          <p:nvPr>
            <p:ph type="title"/>
          </p:nvPr>
        </p:nvSpPr>
        <p:spPr>
          <a:xfrm>
            <a:off x="581192" y="0"/>
            <a:ext cx="11029616" cy="1188720"/>
          </a:xfrm>
        </p:spPr>
        <p:txBody>
          <a:bodyPr/>
          <a:lstStyle/>
          <a:p>
            <a:r>
              <a:rPr lang="en-US" dirty="0"/>
              <a:t>Social media big data analytics pipeline</a:t>
            </a:r>
          </a:p>
        </p:txBody>
      </p:sp>
      <p:pic>
        <p:nvPicPr>
          <p:cNvPr id="10" name="Picture 9">
            <a:extLst>
              <a:ext uri="{FF2B5EF4-FFF2-40B4-BE49-F238E27FC236}">
                <a16:creationId xmlns:a16="http://schemas.microsoft.com/office/drawing/2014/main" id="{D1FA857F-FFD6-4B50-853F-616D44ED61AA}"/>
              </a:ext>
            </a:extLst>
          </p:cNvPr>
          <p:cNvPicPr>
            <a:picLocks noChangeAspect="1"/>
          </p:cNvPicPr>
          <p:nvPr/>
        </p:nvPicPr>
        <p:blipFill>
          <a:blip r:embed="rId2"/>
          <a:stretch>
            <a:fillRect/>
          </a:stretch>
        </p:blipFill>
        <p:spPr>
          <a:xfrm>
            <a:off x="709863" y="1219200"/>
            <a:ext cx="11029616" cy="5410200"/>
          </a:xfrm>
          <a:prstGeom prst="rect">
            <a:avLst/>
          </a:prstGeom>
        </p:spPr>
      </p:pic>
      <p:pic>
        <p:nvPicPr>
          <p:cNvPr id="3" name="Picture 2">
            <a:extLst>
              <a:ext uri="{FF2B5EF4-FFF2-40B4-BE49-F238E27FC236}">
                <a16:creationId xmlns:a16="http://schemas.microsoft.com/office/drawing/2014/main" id="{5CA8711D-61B5-4069-BF9C-4B9F22C1FAB7}"/>
              </a:ext>
            </a:extLst>
          </p:cNvPr>
          <p:cNvPicPr>
            <a:picLocks noChangeAspect="1"/>
          </p:cNvPicPr>
          <p:nvPr/>
        </p:nvPicPr>
        <p:blipFill>
          <a:blip r:embed="rId3"/>
          <a:stretch>
            <a:fillRect/>
          </a:stretch>
        </p:blipFill>
        <p:spPr>
          <a:xfrm>
            <a:off x="581192" y="4531659"/>
            <a:ext cx="2840159" cy="2097741"/>
          </a:xfrm>
          <a:prstGeom prst="rect">
            <a:avLst/>
          </a:prstGeom>
        </p:spPr>
      </p:pic>
    </p:spTree>
    <p:extLst>
      <p:ext uri="{BB962C8B-B14F-4D97-AF65-F5344CB8AC3E}">
        <p14:creationId xmlns:p14="http://schemas.microsoft.com/office/powerpoint/2010/main" val="126449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675A-D633-45E7-9605-B704875F0B79}"/>
              </a:ext>
            </a:extLst>
          </p:cNvPr>
          <p:cNvSpPr>
            <a:spLocks noGrp="1"/>
          </p:cNvSpPr>
          <p:nvPr>
            <p:ph type="title"/>
          </p:nvPr>
        </p:nvSpPr>
        <p:spPr>
          <a:xfrm>
            <a:off x="581191" y="0"/>
            <a:ext cx="11029616" cy="1188720"/>
          </a:xfrm>
        </p:spPr>
        <p:txBody>
          <a:bodyPr/>
          <a:lstStyle/>
          <a:p>
            <a:r>
              <a:rPr lang="en-US"/>
              <a:t>Social media big data analytics pipeline (CONtinue,.)</a:t>
            </a:r>
            <a:endParaRPr lang="en-US" dirty="0"/>
          </a:p>
        </p:txBody>
      </p:sp>
      <p:pic>
        <p:nvPicPr>
          <p:cNvPr id="5" name="Picture 4">
            <a:extLst>
              <a:ext uri="{FF2B5EF4-FFF2-40B4-BE49-F238E27FC236}">
                <a16:creationId xmlns:a16="http://schemas.microsoft.com/office/drawing/2014/main" id="{C2976C05-3D2B-499A-B536-2A014343AEBA}"/>
              </a:ext>
            </a:extLst>
          </p:cNvPr>
          <p:cNvPicPr>
            <a:picLocks noChangeAspect="1"/>
          </p:cNvPicPr>
          <p:nvPr/>
        </p:nvPicPr>
        <p:blipFill>
          <a:blip r:embed="rId2"/>
          <a:stretch>
            <a:fillRect/>
          </a:stretch>
        </p:blipFill>
        <p:spPr>
          <a:xfrm>
            <a:off x="1712702" y="1188720"/>
            <a:ext cx="8426380" cy="5669280"/>
          </a:xfrm>
          <a:prstGeom prst="rect">
            <a:avLst/>
          </a:prstGeom>
        </p:spPr>
      </p:pic>
      <p:pic>
        <p:nvPicPr>
          <p:cNvPr id="8" name="Picture 7">
            <a:extLst>
              <a:ext uri="{FF2B5EF4-FFF2-40B4-BE49-F238E27FC236}">
                <a16:creationId xmlns:a16="http://schemas.microsoft.com/office/drawing/2014/main" id="{E9A09D74-7CEE-4FE7-AF3F-7F9D9C0B12A5}"/>
              </a:ext>
            </a:extLst>
          </p:cNvPr>
          <p:cNvPicPr>
            <a:picLocks noChangeAspect="1"/>
          </p:cNvPicPr>
          <p:nvPr/>
        </p:nvPicPr>
        <p:blipFill>
          <a:blip r:embed="rId3"/>
          <a:stretch>
            <a:fillRect/>
          </a:stretch>
        </p:blipFill>
        <p:spPr>
          <a:xfrm>
            <a:off x="240977" y="4424082"/>
            <a:ext cx="2219325" cy="2273898"/>
          </a:xfrm>
          <a:prstGeom prst="rect">
            <a:avLst/>
          </a:prstGeom>
        </p:spPr>
      </p:pic>
      <p:pic>
        <p:nvPicPr>
          <p:cNvPr id="13" name="Picture 12" descr="Application&#10;&#10;Description automatically generated with medium confidence">
            <a:extLst>
              <a:ext uri="{FF2B5EF4-FFF2-40B4-BE49-F238E27FC236}">
                <a16:creationId xmlns:a16="http://schemas.microsoft.com/office/drawing/2014/main" id="{45D6F198-CA0D-4704-AACA-64C16DB21028}"/>
              </a:ext>
            </a:extLst>
          </p:cNvPr>
          <p:cNvPicPr>
            <a:picLocks noChangeAspect="1"/>
          </p:cNvPicPr>
          <p:nvPr/>
        </p:nvPicPr>
        <p:blipFill rotWithShape="1">
          <a:blip r:embed="rId4"/>
          <a:srcRect l="21130" t="22157" r="18517" b="30196"/>
          <a:stretch/>
        </p:blipFill>
        <p:spPr>
          <a:xfrm>
            <a:off x="9372600" y="2164977"/>
            <a:ext cx="2819400" cy="3267635"/>
          </a:xfrm>
          <a:prstGeom prst="rect">
            <a:avLst/>
          </a:prstGeom>
        </p:spPr>
      </p:pic>
    </p:spTree>
    <p:extLst>
      <p:ext uri="{BB962C8B-B14F-4D97-AF65-F5344CB8AC3E}">
        <p14:creationId xmlns:p14="http://schemas.microsoft.com/office/powerpoint/2010/main" val="309153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783F-12FA-4F03-9E73-2A1E6B5D3AC6}"/>
              </a:ext>
            </a:extLst>
          </p:cNvPr>
          <p:cNvSpPr>
            <a:spLocks noGrp="1"/>
          </p:cNvSpPr>
          <p:nvPr>
            <p:ph type="title"/>
          </p:nvPr>
        </p:nvSpPr>
        <p:spPr>
          <a:xfrm>
            <a:off x="581191" y="0"/>
            <a:ext cx="11029616" cy="1188720"/>
          </a:xfrm>
        </p:spPr>
        <p:txBody>
          <a:bodyPr/>
          <a:lstStyle/>
          <a:p>
            <a:r>
              <a:rPr lang="en-US" dirty="0"/>
              <a:t>Social media big data analytics pipeline (</a:t>
            </a:r>
            <a:r>
              <a:rPr lang="en-US" dirty="0" err="1"/>
              <a:t>CONtinue</a:t>
            </a:r>
            <a:r>
              <a:rPr lang="en-US" dirty="0"/>
              <a:t>,.)</a:t>
            </a:r>
          </a:p>
        </p:txBody>
      </p:sp>
      <p:pic>
        <p:nvPicPr>
          <p:cNvPr id="10" name="Picture 9">
            <a:extLst>
              <a:ext uri="{FF2B5EF4-FFF2-40B4-BE49-F238E27FC236}">
                <a16:creationId xmlns:a16="http://schemas.microsoft.com/office/drawing/2014/main" id="{718A1AC6-DC32-4194-8360-4C74EAA7B075}"/>
              </a:ext>
            </a:extLst>
          </p:cNvPr>
          <p:cNvPicPr>
            <a:picLocks noChangeAspect="1"/>
          </p:cNvPicPr>
          <p:nvPr/>
        </p:nvPicPr>
        <p:blipFill>
          <a:blip r:embed="rId2"/>
          <a:stretch>
            <a:fillRect/>
          </a:stretch>
        </p:blipFill>
        <p:spPr>
          <a:xfrm>
            <a:off x="1089212" y="1391451"/>
            <a:ext cx="8499955" cy="5274043"/>
          </a:xfrm>
          <a:prstGeom prst="rect">
            <a:avLst/>
          </a:prstGeom>
        </p:spPr>
      </p:pic>
      <p:pic>
        <p:nvPicPr>
          <p:cNvPr id="3" name="Picture 2">
            <a:extLst>
              <a:ext uri="{FF2B5EF4-FFF2-40B4-BE49-F238E27FC236}">
                <a16:creationId xmlns:a16="http://schemas.microsoft.com/office/drawing/2014/main" id="{33A4177E-5C56-46C4-9653-2326A184E783}"/>
              </a:ext>
            </a:extLst>
          </p:cNvPr>
          <p:cNvPicPr>
            <a:picLocks noChangeAspect="1"/>
          </p:cNvPicPr>
          <p:nvPr/>
        </p:nvPicPr>
        <p:blipFill>
          <a:blip r:embed="rId3"/>
          <a:stretch>
            <a:fillRect/>
          </a:stretch>
        </p:blipFill>
        <p:spPr>
          <a:xfrm>
            <a:off x="8349246" y="4738688"/>
            <a:ext cx="3842754" cy="2119312"/>
          </a:xfrm>
          <a:prstGeom prst="rect">
            <a:avLst/>
          </a:prstGeom>
        </p:spPr>
      </p:pic>
    </p:spTree>
    <p:extLst>
      <p:ext uri="{BB962C8B-B14F-4D97-AF65-F5344CB8AC3E}">
        <p14:creationId xmlns:p14="http://schemas.microsoft.com/office/powerpoint/2010/main" val="109326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81B1-7481-4237-BEDE-C63CCDBD0792}"/>
              </a:ext>
            </a:extLst>
          </p:cNvPr>
          <p:cNvSpPr>
            <a:spLocks noGrp="1"/>
          </p:cNvSpPr>
          <p:nvPr>
            <p:ph type="title"/>
          </p:nvPr>
        </p:nvSpPr>
        <p:spPr/>
        <p:txBody>
          <a:bodyPr/>
          <a:lstStyle/>
          <a:p>
            <a:r>
              <a:rPr lang="en-US" dirty="0"/>
              <a:t>Audio analytics</a:t>
            </a:r>
          </a:p>
        </p:txBody>
      </p:sp>
      <p:sp>
        <p:nvSpPr>
          <p:cNvPr id="3" name="Content Placeholder 2">
            <a:extLst>
              <a:ext uri="{FF2B5EF4-FFF2-40B4-BE49-F238E27FC236}">
                <a16:creationId xmlns:a16="http://schemas.microsoft.com/office/drawing/2014/main" id="{362DE028-8280-4576-8D95-C642BD40AED7}"/>
              </a:ext>
            </a:extLst>
          </p:cNvPr>
          <p:cNvSpPr>
            <a:spLocks noGrp="1"/>
          </p:cNvSpPr>
          <p:nvPr>
            <p:ph idx="1"/>
          </p:nvPr>
        </p:nvSpPr>
        <p:spPr>
          <a:xfrm>
            <a:off x="194330" y="1890876"/>
            <a:ext cx="6804346" cy="3634486"/>
          </a:xfrm>
        </p:spPr>
        <p:txBody>
          <a:bodyPr>
            <a:normAutofit fontScale="92500" lnSpcReduction="10000"/>
          </a:bodyPr>
          <a:lstStyle/>
          <a:p>
            <a:pPr algn="just"/>
            <a:r>
              <a:rPr lang="en-US" sz="2000" b="0" i="0" dirty="0">
                <a:solidFill>
                  <a:srgbClr val="111111"/>
                </a:solidFill>
                <a:effectLst/>
                <a:latin typeface="Times New Roman" panose="02020603050405020304" pitchFamily="18" charset="0"/>
                <a:cs typeface="Times New Roman" panose="02020603050405020304" pitchFamily="18" charset="0"/>
              </a:rPr>
              <a:t>Audio data analytics is about understanding and analyzing audio signals captured by digital devices, with numerous applications in the enterprises and productivity</a:t>
            </a:r>
            <a:r>
              <a:rPr lang="en-US" sz="2000" dirty="0">
                <a:solidFill>
                  <a:srgbClr val="111111"/>
                </a:solidFill>
                <a:latin typeface="Times New Roman" panose="02020603050405020304" pitchFamily="18" charset="0"/>
                <a:cs typeface="Times New Roman" panose="02020603050405020304" pitchFamily="18" charset="0"/>
              </a:rPr>
              <a:t>.</a:t>
            </a:r>
          </a:p>
          <a:p>
            <a:pPr algn="just"/>
            <a:r>
              <a:rPr lang="en-US" sz="2000" i="0" dirty="0">
                <a:solidFill>
                  <a:srgbClr val="4E4E4E"/>
                </a:solidFill>
                <a:effectLst/>
                <a:latin typeface="Times New Roman" panose="02020603050405020304" pitchFamily="18" charset="0"/>
                <a:cs typeface="Times New Roman" panose="02020603050405020304" pitchFamily="18" charset="0"/>
              </a:rPr>
              <a:t>Social audio analytics is measuring the influence, engagement, growth, sentiment of social audio applications and networks.</a:t>
            </a:r>
          </a:p>
          <a:p>
            <a:pPr marL="0" indent="0" algn="l">
              <a:buNone/>
            </a:pPr>
            <a:r>
              <a:rPr lang="en-US" sz="2000" b="1" i="0" dirty="0">
                <a:solidFill>
                  <a:srgbClr val="111111"/>
                </a:solidFill>
                <a:effectLst/>
                <a:latin typeface="Times New Roman" panose="02020603050405020304" pitchFamily="18" charset="0"/>
                <a:cs typeface="Times New Roman" panose="02020603050405020304" pitchFamily="18" charset="0"/>
              </a:rPr>
              <a:t> Python Audio Libraries:</a:t>
            </a:r>
            <a:endParaRPr lang="en-US" sz="2000" b="0" i="0" dirty="0">
              <a:solidFill>
                <a:srgbClr val="111111"/>
              </a:solidFill>
              <a:effectLst/>
              <a:latin typeface="Times New Roman" panose="02020603050405020304" pitchFamily="18" charset="0"/>
              <a:cs typeface="Times New Roman" panose="02020603050405020304" pitchFamily="18" charset="0"/>
            </a:endParaRPr>
          </a:p>
          <a:p>
            <a:pPr algn="just"/>
            <a:r>
              <a:rPr lang="en-US" sz="2000" b="1" i="0" dirty="0" err="1">
                <a:solidFill>
                  <a:srgbClr val="111111"/>
                </a:solidFill>
                <a:effectLst/>
                <a:latin typeface="Times New Roman" panose="02020603050405020304" pitchFamily="18" charset="0"/>
                <a:cs typeface="Times New Roman" panose="02020603050405020304" pitchFamily="18" charset="0"/>
              </a:rPr>
              <a:t>Librosa</a:t>
            </a:r>
            <a:r>
              <a:rPr lang="en-US" sz="2000" b="0" i="0" dirty="0">
                <a:solidFill>
                  <a:srgbClr val="111111"/>
                </a:solidFill>
                <a:effectLst/>
                <a:latin typeface="Times New Roman" panose="02020603050405020304" pitchFamily="18" charset="0"/>
                <a:cs typeface="Times New Roman" panose="02020603050405020304" pitchFamily="18" charset="0"/>
              </a:rPr>
              <a:t> and </a:t>
            </a:r>
            <a:r>
              <a:rPr lang="en-US" sz="2000" b="1" i="0" dirty="0" err="1">
                <a:solidFill>
                  <a:srgbClr val="111111"/>
                </a:solidFill>
                <a:effectLst/>
                <a:latin typeface="Times New Roman" panose="02020603050405020304" pitchFamily="18" charset="0"/>
                <a:cs typeface="Times New Roman" panose="02020603050405020304" pitchFamily="18" charset="0"/>
              </a:rPr>
              <a:t>PyAudio</a:t>
            </a:r>
            <a:r>
              <a:rPr lang="en-US" sz="2000" b="1" dirty="0">
                <a:solidFill>
                  <a:srgbClr val="111111"/>
                </a:solidFill>
                <a:latin typeface="Times New Roman" panose="02020603050405020304" pitchFamily="18" charset="0"/>
                <a:cs typeface="Times New Roman" panose="02020603050405020304" pitchFamily="18" charset="0"/>
              </a:rPr>
              <a:t> </a:t>
            </a:r>
            <a:r>
              <a:rPr lang="en-US" sz="2000" dirty="0">
                <a:solidFill>
                  <a:srgbClr val="111111"/>
                </a:solidFill>
                <a:latin typeface="Times New Roman" panose="02020603050405020304" pitchFamily="18" charset="0"/>
                <a:cs typeface="Times New Roman" panose="02020603050405020304" pitchFamily="18" charset="0"/>
              </a:rPr>
              <a:t>are the Python libraries for Audio analytics</a:t>
            </a:r>
            <a:r>
              <a:rPr lang="en-US" sz="2000" b="0" i="0" dirty="0">
                <a:solidFill>
                  <a:srgbClr val="111111"/>
                </a:solidFill>
                <a:effectLst/>
                <a:latin typeface="Times New Roman" panose="02020603050405020304" pitchFamily="18" charset="0"/>
                <a:cs typeface="Times New Roman" panose="02020603050405020304" pitchFamily="18" charset="0"/>
              </a:rPr>
              <a:t>. There are </a:t>
            </a:r>
            <a:r>
              <a:rPr lang="en-US" sz="2000" dirty="0">
                <a:solidFill>
                  <a:srgbClr val="111111"/>
                </a:solidFill>
                <a:latin typeface="Times New Roman" panose="02020603050405020304" pitchFamily="18" charset="0"/>
                <a:cs typeface="Times New Roman" panose="02020603050405020304" pitchFamily="18" charset="0"/>
              </a:rPr>
              <a:t>various</a:t>
            </a:r>
            <a:r>
              <a:rPr lang="en-US" sz="2000" b="0" i="0" dirty="0">
                <a:solidFill>
                  <a:srgbClr val="111111"/>
                </a:solidFill>
                <a:effectLst/>
                <a:latin typeface="Times New Roman" panose="02020603050405020304" pitchFamily="18" charset="0"/>
                <a:cs typeface="Times New Roman" panose="02020603050405020304" pitchFamily="18" charset="0"/>
              </a:rPr>
              <a:t> built-in modules for some basic audio functionalities. </a:t>
            </a:r>
            <a:r>
              <a:rPr lang="en-US" sz="2000" i="0" dirty="0">
                <a:solidFill>
                  <a:srgbClr val="202124"/>
                </a:solidFill>
                <a:effectLst/>
                <a:latin typeface="Times New Roman" panose="02020603050405020304" pitchFamily="18" charset="0"/>
                <a:cs typeface="Times New Roman" panose="02020603050405020304" pitchFamily="18" charset="0"/>
              </a:rPr>
              <a:t>It provides the building blocks to create audio/music information retrieval &amp; analytics.</a:t>
            </a:r>
            <a:endParaRPr lang="en-US" sz="2000" i="0" dirty="0">
              <a:solidFill>
                <a:srgbClr val="111111"/>
              </a:solidFill>
              <a:effectLst/>
              <a:latin typeface="Times New Roman" panose="02020603050405020304" pitchFamily="18" charset="0"/>
              <a:cs typeface="Times New Roman" panose="02020603050405020304" pitchFamily="18" charset="0"/>
            </a:endParaRPr>
          </a:p>
          <a:p>
            <a:endParaRPr lang="en-US" dirty="0"/>
          </a:p>
        </p:txBody>
      </p:sp>
      <p:pic>
        <p:nvPicPr>
          <p:cNvPr id="12292" name="Picture 4" descr="https://repository-images.githubusercontent.com/23389271/8d090580-6c9f-11ea-8bdc-70fdb1acf0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93" y="5238044"/>
            <a:ext cx="3379196" cy="14924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7C4360-12F3-4444-8013-544F15873CB5}"/>
              </a:ext>
            </a:extLst>
          </p:cNvPr>
          <p:cNvPicPr>
            <a:picLocks noChangeAspect="1"/>
          </p:cNvPicPr>
          <p:nvPr/>
        </p:nvPicPr>
        <p:blipFill>
          <a:blip r:embed="rId3"/>
          <a:stretch>
            <a:fillRect/>
          </a:stretch>
        </p:blipFill>
        <p:spPr>
          <a:xfrm>
            <a:off x="79022" y="5610225"/>
            <a:ext cx="3048000" cy="1247775"/>
          </a:xfrm>
          <a:prstGeom prst="rect">
            <a:avLst/>
          </a:prstGeom>
        </p:spPr>
      </p:pic>
      <p:pic>
        <p:nvPicPr>
          <p:cNvPr id="5" name="Picture 4">
            <a:extLst>
              <a:ext uri="{FF2B5EF4-FFF2-40B4-BE49-F238E27FC236}">
                <a16:creationId xmlns:a16="http://schemas.microsoft.com/office/drawing/2014/main" id="{851B406F-20AD-466E-A28C-1392E18B6105}"/>
              </a:ext>
            </a:extLst>
          </p:cNvPr>
          <p:cNvPicPr>
            <a:picLocks noChangeAspect="1"/>
          </p:cNvPicPr>
          <p:nvPr/>
        </p:nvPicPr>
        <p:blipFill>
          <a:blip r:embed="rId4"/>
          <a:stretch>
            <a:fillRect/>
          </a:stretch>
        </p:blipFill>
        <p:spPr>
          <a:xfrm>
            <a:off x="7191021" y="1747837"/>
            <a:ext cx="4684889" cy="3362325"/>
          </a:xfrm>
          <a:prstGeom prst="rect">
            <a:avLst/>
          </a:prstGeom>
        </p:spPr>
      </p:pic>
    </p:spTree>
    <p:extLst>
      <p:ext uri="{BB962C8B-B14F-4D97-AF65-F5344CB8AC3E}">
        <p14:creationId xmlns:p14="http://schemas.microsoft.com/office/powerpoint/2010/main" val="423796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DAB6-C062-49B1-A297-550ECC5D1A74}"/>
              </a:ext>
            </a:extLst>
          </p:cNvPr>
          <p:cNvSpPr>
            <a:spLocks noGrp="1"/>
          </p:cNvSpPr>
          <p:nvPr>
            <p:ph type="title"/>
          </p:nvPr>
        </p:nvSpPr>
        <p:spPr/>
        <p:txBody>
          <a:bodyPr/>
          <a:lstStyle/>
          <a:p>
            <a:r>
              <a:rPr lang="en-US" dirty="0"/>
              <a:t>Video analytics</a:t>
            </a:r>
          </a:p>
        </p:txBody>
      </p:sp>
      <p:sp>
        <p:nvSpPr>
          <p:cNvPr id="3" name="Content Placeholder 2">
            <a:extLst>
              <a:ext uri="{FF2B5EF4-FFF2-40B4-BE49-F238E27FC236}">
                <a16:creationId xmlns:a16="http://schemas.microsoft.com/office/drawing/2014/main" id="{FAE4819D-AFAF-4879-9656-6887C32D5CF5}"/>
              </a:ext>
            </a:extLst>
          </p:cNvPr>
          <p:cNvSpPr>
            <a:spLocks noGrp="1"/>
          </p:cNvSpPr>
          <p:nvPr>
            <p:ph idx="1"/>
          </p:nvPr>
        </p:nvSpPr>
        <p:spPr>
          <a:xfrm>
            <a:off x="581193" y="1766932"/>
            <a:ext cx="11029615" cy="3634486"/>
          </a:xfrm>
        </p:spPr>
        <p:txBody>
          <a:bodyPr>
            <a:normAutofit/>
          </a:bodyPr>
          <a:lstStyle/>
          <a:p>
            <a:r>
              <a:rPr lang="en-US" sz="2000" dirty="0">
                <a:latin typeface="Times New Roman" panose="02020603050405020304" pitchFamily="18" charset="0"/>
                <a:cs typeface="Times New Roman" panose="02020603050405020304" pitchFamily="18" charset="0"/>
              </a:rPr>
              <a:t>Video analytics displays a wide range of </a:t>
            </a:r>
            <a:r>
              <a:rPr lang="en-US" sz="2000" b="0" i="0" dirty="0">
                <a:solidFill>
                  <a:srgbClr val="2E2E2E"/>
                </a:solidFill>
                <a:effectLst/>
                <a:latin typeface="Times New Roman" panose="02020603050405020304" pitchFamily="18" charset="0"/>
                <a:cs typeface="Times New Roman" panose="02020603050405020304" pitchFamily="18" charset="0"/>
              </a:rPr>
              <a:t>analytical functionalities that include the following functions</a:t>
            </a:r>
            <a:r>
              <a:rPr lang="en-US" sz="2000" dirty="0">
                <a:solidFill>
                  <a:srgbClr val="2E2E2E"/>
                </a:solidFill>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2000" dirty="0">
                <a:solidFill>
                  <a:srgbClr val="2E2E2E"/>
                </a:solidFill>
                <a:latin typeface="Times New Roman" panose="02020603050405020304" pitchFamily="18" charset="0"/>
                <a:cs typeface="Times New Roman" panose="02020603050405020304" pitchFamily="18" charset="0"/>
              </a:rPr>
              <a:t>Dynamic </a:t>
            </a:r>
            <a:r>
              <a:rPr lang="en-US" sz="2000" b="0" dirty="0">
                <a:solidFill>
                  <a:srgbClr val="2E2E2E"/>
                </a:solidFill>
                <a:effectLst/>
                <a:latin typeface="Times New Roman" panose="02020603050405020304" pitchFamily="18" charset="0"/>
                <a:cs typeface="Times New Roman" panose="02020603050405020304" pitchFamily="18" charset="0"/>
              </a:rPr>
              <a:t>masking: Used to block a part of a video signal to maintain the privacy of an individual.</a:t>
            </a:r>
            <a:endParaRPr lang="en-US" sz="2000" dirty="0">
              <a:solidFill>
                <a:srgbClr val="2E2E2E"/>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b="0" dirty="0">
                <a:solidFill>
                  <a:srgbClr val="2E2E2E"/>
                </a:solidFill>
                <a:effectLst/>
                <a:latin typeface="Times New Roman" panose="02020603050405020304" pitchFamily="18" charset="0"/>
                <a:cs typeface="Times New Roman" panose="02020603050405020304" pitchFamily="18" charset="0"/>
              </a:rPr>
              <a:t>Object detection, Motion detection,</a:t>
            </a:r>
            <a:r>
              <a:rPr lang="en-US" sz="2000" dirty="0">
                <a:solidFill>
                  <a:srgbClr val="2E2E2E"/>
                </a:solidFill>
                <a:latin typeface="Times New Roman" panose="02020603050405020304" pitchFamily="18" charset="0"/>
                <a:cs typeface="Times New Roman" panose="02020603050405020304" pitchFamily="18" charset="0"/>
              </a:rPr>
              <a:t> Optical character recognition, </a:t>
            </a:r>
            <a:r>
              <a:rPr lang="en-US" sz="2000" b="0" dirty="0">
                <a:solidFill>
                  <a:srgbClr val="2E2E2E"/>
                </a:solidFill>
                <a:effectLst/>
                <a:latin typeface="Times New Roman" panose="02020603050405020304" pitchFamily="18" charset="0"/>
                <a:cs typeface="Times New Roman" panose="02020603050405020304" pitchFamily="18" charset="0"/>
              </a:rPr>
              <a:t>Style detection from </a:t>
            </a:r>
            <a:r>
              <a:rPr lang="en-US" sz="2000" dirty="0">
                <a:solidFill>
                  <a:srgbClr val="2E2E2E"/>
                </a:solidFill>
                <a:latin typeface="Times New Roman" panose="02020603050405020304" pitchFamily="18" charset="0"/>
                <a:cs typeface="Times New Roman" panose="02020603050405020304" pitchFamily="18" charset="0"/>
              </a:rPr>
              <a:t>Data Extraction.</a:t>
            </a:r>
            <a:endParaRPr lang="en-US" sz="2000" b="0" dirty="0">
              <a:solidFill>
                <a:srgbClr val="2E2E2E"/>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11111"/>
                </a:solidFill>
                <a:effectLst/>
                <a:latin typeface="Times New Roman" panose="02020603050405020304" pitchFamily="18" charset="0"/>
                <a:cs typeface="Times New Roman" panose="02020603050405020304" pitchFamily="18" charset="0"/>
              </a:rPr>
              <a:t>Python Video Libraries:</a:t>
            </a:r>
            <a:endParaRPr lang="en-US" sz="2000" b="0" i="0" dirty="0">
              <a:solidFill>
                <a:srgbClr val="111111"/>
              </a:solidFill>
              <a:effectLst/>
              <a:latin typeface="Times New Roman" panose="02020603050405020304" pitchFamily="18" charset="0"/>
              <a:cs typeface="Times New Roman" panose="02020603050405020304" pitchFamily="18" charset="0"/>
            </a:endParaRPr>
          </a:p>
          <a:p>
            <a:pPr algn="l"/>
            <a:r>
              <a:rPr lang="en-US" sz="2000" b="0" i="0" dirty="0">
                <a:solidFill>
                  <a:srgbClr val="111111"/>
                </a:solidFill>
                <a:effectLst/>
                <a:latin typeface="Times New Roman" panose="02020603050405020304" pitchFamily="18" charset="0"/>
                <a:cs typeface="Times New Roman" panose="02020603050405020304" pitchFamily="18" charset="0"/>
              </a:rPr>
              <a:t>Python has some great libraries for video processing like </a:t>
            </a:r>
            <a:r>
              <a:rPr lang="en-US" sz="2000" b="1" dirty="0" err="1">
                <a:solidFill>
                  <a:srgbClr val="111111"/>
                </a:solidFill>
                <a:latin typeface="Times New Roman" panose="02020603050405020304" pitchFamily="18" charset="0"/>
                <a:cs typeface="Times New Roman" panose="02020603050405020304" pitchFamily="18" charset="0"/>
              </a:rPr>
              <a:t>VidGear</a:t>
            </a:r>
            <a:r>
              <a:rPr lang="en-US" sz="2000" b="0" i="0" dirty="0">
                <a:solidFill>
                  <a:srgbClr val="111111"/>
                </a:solidFill>
                <a:effectLst/>
                <a:latin typeface="Times New Roman" panose="02020603050405020304" pitchFamily="18" charset="0"/>
                <a:cs typeface="Times New Roman" panose="02020603050405020304" pitchFamily="18" charset="0"/>
              </a:rPr>
              <a:t> and </a:t>
            </a:r>
            <a:r>
              <a:rPr lang="en-US" sz="2000" b="1" i="0" dirty="0" err="1">
                <a:solidFill>
                  <a:srgbClr val="111111"/>
                </a:solidFill>
                <a:effectLst/>
                <a:latin typeface="Times New Roman" panose="02020603050405020304" pitchFamily="18" charset="0"/>
                <a:cs typeface="Times New Roman" panose="02020603050405020304" pitchFamily="18" charset="0"/>
              </a:rPr>
              <a:t>MoviePy</a:t>
            </a:r>
            <a:r>
              <a:rPr lang="en-US" sz="2000" b="0" i="0" dirty="0">
                <a:solidFill>
                  <a:srgbClr val="111111"/>
                </a:solidFill>
                <a:effectLst/>
                <a:latin typeface="Times New Roman" panose="02020603050405020304" pitchFamily="18" charset="0"/>
                <a:cs typeface="Times New Roman" panose="02020603050405020304" pitchFamily="18" charset="0"/>
              </a:rPr>
              <a:t>. </a:t>
            </a:r>
            <a:endParaRPr lang="en-US" sz="2000" b="0" dirty="0">
              <a:solidFill>
                <a:srgbClr val="2E2E2E"/>
              </a:solidFill>
              <a:effectLst/>
              <a:latin typeface="Times New Roman" panose="02020603050405020304" pitchFamily="18" charset="0"/>
              <a:cs typeface="Times New Roman" panose="02020603050405020304" pitchFamily="18" charset="0"/>
            </a:endParaRPr>
          </a:p>
          <a:p>
            <a:pPr marL="0" indent="0">
              <a:buNone/>
            </a:pPr>
            <a:endParaRPr lang="en-US" b="0" dirty="0">
              <a:solidFill>
                <a:srgbClr val="2E2E2E"/>
              </a:solidFill>
              <a:effectLst/>
              <a:latin typeface="Times New Roman" panose="02020603050405020304" pitchFamily="18" charset="0"/>
              <a:cs typeface="Times New Roman" panose="02020603050405020304" pitchFamily="18" charset="0"/>
            </a:endParaRPr>
          </a:p>
          <a:p>
            <a:pPr marL="0" indent="0">
              <a:buNone/>
            </a:pPr>
            <a:r>
              <a:rPr lang="en-US" dirty="0">
                <a:solidFill>
                  <a:srgbClr val="2E2E2E"/>
                </a:solidFill>
                <a:latin typeface="Times New Roman" panose="02020603050405020304" pitchFamily="18" charset="0"/>
                <a:cs typeface="Times New Roman" panose="02020603050405020304" pitchFamily="18" charset="0"/>
              </a:rPr>
              <a:t>       </a:t>
            </a:r>
            <a:endParaRPr lang="en-US" dirty="0"/>
          </a:p>
        </p:txBody>
      </p:sp>
      <p:pic>
        <p:nvPicPr>
          <p:cNvPr id="13314" name="Picture 2" descr="https://zulko.github.io/moviepy/_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4178" y="3217418"/>
            <a:ext cx="1907822" cy="13214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633130E-AEED-4B3E-BA23-AF0AFA54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62" y="4547142"/>
            <a:ext cx="11739032" cy="231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04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1105145931.rsc.cdn77.org/wp-content/uploads/2018/01/Audio-Video-Analysis.jpg?782b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32385"/>
            <a:ext cx="12191999" cy="27256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B16160-4789-4669-956D-D6D9BCB0B18D}"/>
              </a:ext>
            </a:extLst>
          </p:cNvPr>
          <p:cNvSpPr>
            <a:spLocks noGrp="1"/>
          </p:cNvSpPr>
          <p:nvPr>
            <p:ph type="title"/>
          </p:nvPr>
        </p:nvSpPr>
        <p:spPr>
          <a:xfrm>
            <a:off x="581191" y="438387"/>
            <a:ext cx="11029616" cy="1188720"/>
          </a:xfrm>
        </p:spPr>
        <p:txBody>
          <a:bodyPr/>
          <a:lstStyle/>
          <a:p>
            <a:r>
              <a:rPr lang="en-US" dirty="0"/>
              <a:t>AUDIO &amp; VIDEO analytics applications</a:t>
            </a:r>
          </a:p>
        </p:txBody>
      </p:sp>
      <p:sp>
        <p:nvSpPr>
          <p:cNvPr id="3" name="Content Placeholder 2">
            <a:extLst>
              <a:ext uri="{FF2B5EF4-FFF2-40B4-BE49-F238E27FC236}">
                <a16:creationId xmlns:a16="http://schemas.microsoft.com/office/drawing/2014/main" id="{938FFD22-1171-4AD5-8494-1B12F68856A6}"/>
              </a:ext>
            </a:extLst>
          </p:cNvPr>
          <p:cNvSpPr>
            <a:spLocks noGrp="1"/>
          </p:cNvSpPr>
          <p:nvPr>
            <p:ph idx="1"/>
          </p:nvPr>
        </p:nvSpPr>
        <p:spPr>
          <a:xfrm>
            <a:off x="581191" y="1062503"/>
            <a:ext cx="11029615" cy="3634486"/>
          </a:xfrm>
        </p:spPr>
        <p:txBody>
          <a:bodyPr/>
          <a:lstStyle/>
          <a:p>
            <a:pPr marL="0" indent="0">
              <a:buNone/>
            </a:pPr>
            <a:endParaRPr lang="en-US" b="1" i="0" dirty="0">
              <a:solidFill>
                <a:srgbClr val="111111"/>
              </a:solidFill>
              <a:effectLst/>
              <a:latin typeface="open sans" panose="020B0606030504020204" pitchFamily="34" charset="0"/>
            </a:endParaRPr>
          </a:p>
          <a:p>
            <a:pPr algn="l">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Indexing audio &amp; video collections according to their features.</a:t>
            </a:r>
          </a:p>
          <a:p>
            <a:pPr algn="l">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Recommending music, news for various channels</a:t>
            </a:r>
          </a:p>
          <a:p>
            <a:pPr algn="l">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Similarity search for audio &amp; video files </a:t>
            </a:r>
          </a:p>
          <a:p>
            <a:pPr algn="l">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Speech processing and synthesis — generating artificial voice for conversational agents.</a:t>
            </a:r>
          </a:p>
          <a:p>
            <a:pPr marL="0" indent="0">
              <a:buNone/>
            </a:pPr>
            <a:endParaRPr lang="en-US" dirty="0"/>
          </a:p>
        </p:txBody>
      </p:sp>
    </p:spTree>
    <p:extLst>
      <p:ext uri="{BB962C8B-B14F-4D97-AF65-F5344CB8AC3E}">
        <p14:creationId xmlns:p14="http://schemas.microsoft.com/office/powerpoint/2010/main" val="323749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34DC-BCE0-445E-BBC3-DD4D4320AC52}"/>
              </a:ext>
            </a:extLst>
          </p:cNvPr>
          <p:cNvSpPr>
            <a:spLocks noGrp="1"/>
          </p:cNvSpPr>
          <p:nvPr>
            <p:ph type="title"/>
          </p:nvPr>
        </p:nvSpPr>
        <p:spPr>
          <a:xfrm>
            <a:off x="382557" y="0"/>
            <a:ext cx="11029616" cy="1188720"/>
          </a:xfrm>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74CDA548-D569-4149-9C8F-4984C29978E6}"/>
              </a:ext>
            </a:extLst>
          </p:cNvPr>
          <p:cNvSpPr>
            <a:spLocks noGrp="1"/>
          </p:cNvSpPr>
          <p:nvPr>
            <p:ph idx="1"/>
          </p:nvPr>
        </p:nvSpPr>
        <p:spPr>
          <a:xfrm>
            <a:off x="382558" y="1220356"/>
            <a:ext cx="11029615" cy="3634486"/>
          </a:xfrm>
        </p:spPr>
        <p:txBody>
          <a:bodyPr>
            <a:normAutofit/>
          </a:bodyPr>
          <a:lstStyle/>
          <a:p>
            <a:pPr marL="0" indent="0" algn="just">
              <a:buNone/>
            </a:pPr>
            <a:r>
              <a:rPr lang="en-US" sz="2400" dirty="0"/>
              <a:t>	</a:t>
            </a:r>
            <a:r>
              <a:rPr lang="en-US" sz="2400" dirty="0">
                <a:latin typeface="Times New Roman" panose="02020603050405020304" pitchFamily="18" charset="0"/>
                <a:cs typeface="Times New Roman" panose="02020603050405020304" pitchFamily="18" charset="0"/>
              </a:rPr>
              <a:t>Through Social Media platforms, people can transmit pictures, videos, opinions, and various kinds of content among their friends and followers. Throughout the last decade, with the growth of social media, analytics of data which is generated by social media platforms is much-needed action for recognizing users’ practices and behaviors. As per </a:t>
            </a:r>
            <a:r>
              <a:rPr lang="en-US" sz="2400" dirty="0" err="1">
                <a:latin typeface="Times New Roman" panose="02020603050405020304" pitchFamily="18" charset="0"/>
                <a:cs typeface="Times New Roman" panose="02020603050405020304" pitchFamily="18" charset="0"/>
              </a:rPr>
              <a:t>Sahatiya</a:t>
            </a:r>
            <a:r>
              <a:rPr lang="en-US" sz="2400" dirty="0">
                <a:latin typeface="Times New Roman" panose="02020603050405020304" pitchFamily="18" charset="0"/>
                <a:cs typeface="Times New Roman" panose="02020603050405020304" pitchFamily="18" charset="0"/>
              </a:rPr>
              <a:t> (2018), There is a unit of over 900 social media sites on the market on the net. Within this presentation, we would like to discuss analytics in the context of Big data that is generated by various social media platforms and how the process of Big Data Analytics is being performed on this data.</a:t>
            </a:r>
          </a:p>
        </p:txBody>
      </p:sp>
      <p:pic>
        <p:nvPicPr>
          <p:cNvPr id="5" name="Picture 4" descr="Graphical user interface, application&#10;&#10;Description automatically generated">
            <a:extLst>
              <a:ext uri="{FF2B5EF4-FFF2-40B4-BE49-F238E27FC236}">
                <a16:creationId xmlns:a16="http://schemas.microsoft.com/office/drawing/2014/main" id="{328CA7EC-D2A7-4C0A-ABAA-B1E2301A3029}"/>
              </a:ext>
            </a:extLst>
          </p:cNvPr>
          <p:cNvPicPr>
            <a:picLocks noChangeAspect="1"/>
          </p:cNvPicPr>
          <p:nvPr/>
        </p:nvPicPr>
        <p:blipFill>
          <a:blip r:embed="rId2"/>
          <a:stretch>
            <a:fillRect/>
          </a:stretch>
        </p:blipFill>
        <p:spPr>
          <a:xfrm>
            <a:off x="475861" y="4683899"/>
            <a:ext cx="10936312" cy="1907489"/>
          </a:xfrm>
          <a:prstGeom prst="rect">
            <a:avLst/>
          </a:prstGeom>
        </p:spPr>
      </p:pic>
    </p:spTree>
    <p:extLst>
      <p:ext uri="{BB962C8B-B14F-4D97-AF65-F5344CB8AC3E}">
        <p14:creationId xmlns:p14="http://schemas.microsoft.com/office/powerpoint/2010/main" val="146680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205-C8BF-4CF1-8692-26967A3D97E6}"/>
              </a:ext>
            </a:extLst>
          </p:cNvPr>
          <p:cNvSpPr>
            <a:spLocks noGrp="1"/>
          </p:cNvSpPr>
          <p:nvPr>
            <p:ph type="title"/>
          </p:nvPr>
        </p:nvSpPr>
        <p:spPr/>
        <p:txBody>
          <a:bodyPr/>
          <a:lstStyle/>
          <a:p>
            <a:r>
              <a:rPr lang="en-US" dirty="0"/>
              <a:t>Image &amp; graph mining</a:t>
            </a:r>
          </a:p>
        </p:txBody>
      </p:sp>
      <p:sp>
        <p:nvSpPr>
          <p:cNvPr id="3" name="Content Placeholder 2">
            <a:extLst>
              <a:ext uri="{FF2B5EF4-FFF2-40B4-BE49-F238E27FC236}">
                <a16:creationId xmlns:a16="http://schemas.microsoft.com/office/drawing/2014/main" id="{763E000B-A9DC-4BB3-AEA7-07907B7CEA10}"/>
              </a:ext>
            </a:extLst>
          </p:cNvPr>
          <p:cNvSpPr>
            <a:spLocks noGrp="1"/>
          </p:cNvSpPr>
          <p:nvPr>
            <p:ph idx="1"/>
          </p:nvPr>
        </p:nvSpPr>
        <p:spPr>
          <a:xfrm>
            <a:off x="581194" y="2340864"/>
            <a:ext cx="6679416" cy="3634486"/>
          </a:xfrm>
        </p:spPr>
        <p:txBody>
          <a:bodyPr>
            <a:normAutofit lnSpcReduction="10000"/>
          </a:bodyPr>
          <a:lstStyle/>
          <a:p>
            <a:pPr algn="just"/>
            <a:r>
              <a:rPr lang="en-US" sz="2000" dirty="0">
                <a:solidFill>
                  <a:schemeClr val="tx1"/>
                </a:solidFill>
                <a:latin typeface="Times New Roman" panose="02020603050405020304" pitchFamily="18" charset="0"/>
                <a:cs typeface="Times New Roman" panose="02020603050405020304" pitchFamily="18" charset="0"/>
              </a:rPr>
              <a:t>Image Mining</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i="0" dirty="0">
                <a:solidFill>
                  <a:schemeClr val="tx1"/>
                </a:solidFill>
                <a:effectLst/>
                <a:latin typeface="Times New Roman" panose="02020603050405020304" pitchFamily="18" charset="0"/>
                <a:cs typeface="Times New Roman" panose="02020603050405020304" pitchFamily="18" charset="0"/>
              </a:rPr>
              <a:t>Image mining</a:t>
            </a:r>
            <a:r>
              <a:rPr lang="en-US" sz="2000" dirty="0">
                <a:solidFill>
                  <a:schemeClr val="tx1"/>
                </a:solidFill>
                <a:latin typeface="Times New Roman" panose="02020603050405020304" pitchFamily="18" charset="0"/>
                <a:cs typeface="Times New Roman" panose="02020603050405020304" pitchFamily="18" charset="0"/>
              </a:rPr>
              <a:t> deals </a:t>
            </a:r>
            <a:r>
              <a:rPr lang="en-US" sz="2000" i="0" dirty="0">
                <a:solidFill>
                  <a:schemeClr val="tx1"/>
                </a:solidFill>
                <a:effectLst/>
                <a:latin typeface="Times New Roman" panose="02020603050405020304" pitchFamily="18" charset="0"/>
                <a:cs typeface="Times New Roman" panose="02020603050405020304" pitchFamily="18" charset="0"/>
              </a:rPr>
              <a:t>with the extraction of image patterns from a group of images</a:t>
            </a:r>
            <a:r>
              <a:rPr lang="en-US" sz="2000" i="0" dirty="0">
                <a:solidFill>
                  <a:srgbClr val="4D5156"/>
                </a:solidFill>
                <a:effectLst/>
                <a:latin typeface="Times New Roman" panose="02020603050405020304" pitchFamily="18" charset="0"/>
                <a:cs typeface="Times New Roman" panose="02020603050405020304" pitchFamily="18" charset="0"/>
              </a:rPr>
              <a:t>. It </a:t>
            </a:r>
            <a:r>
              <a:rPr lang="en-US" sz="2000" dirty="0">
                <a:solidFill>
                  <a:schemeClr val="tx1"/>
                </a:solidFill>
                <a:effectLst/>
                <a:latin typeface="Times New Roman" panose="02020603050405020304" pitchFamily="18" charset="0"/>
                <a:cs typeface="Times New Roman" panose="02020603050405020304" pitchFamily="18" charset="0"/>
              </a:rPr>
              <a:t>is the extraction of meaningful information from </a:t>
            </a:r>
            <a:r>
              <a:rPr lang="en-US" sz="2000" dirty="0">
                <a:solidFill>
                  <a:schemeClr val="tx1"/>
                </a:solidFill>
                <a:latin typeface="Times New Roman" panose="02020603050405020304" pitchFamily="18" charset="0"/>
                <a:cs typeface="Times New Roman" panose="02020603050405020304" pitchFamily="18" charset="0"/>
              </a:rPr>
              <a:t>images by digital image processing</a:t>
            </a:r>
            <a:r>
              <a:rPr lang="en-US" sz="2000" dirty="0">
                <a:solidFill>
                  <a:schemeClr val="tx1"/>
                </a:solidFill>
                <a:effectLst/>
                <a:latin typeface="Times New Roman" panose="02020603050405020304" pitchFamily="18" charset="0"/>
                <a:cs typeface="Times New Roman" panose="02020603050405020304" pitchFamily="18" charset="0"/>
              </a:rPr>
              <a:t> techniques.</a:t>
            </a:r>
          </a:p>
          <a:p>
            <a:pPr algn="just"/>
            <a:r>
              <a:rPr lang="en-US" sz="2000" dirty="0">
                <a:solidFill>
                  <a:schemeClr val="tx1"/>
                </a:solidFill>
                <a:latin typeface="Times New Roman" panose="02020603050405020304" pitchFamily="18" charset="0"/>
                <a:cs typeface="Times New Roman" panose="02020603050405020304" pitchFamily="18" charset="0"/>
              </a:rPr>
              <a:t>Graph Mining</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The task of graph mining is to extract patterns from graphs for classification or clustering</a:t>
            </a:r>
            <a:r>
              <a:rPr lang="en-US" sz="2000" b="0" i="0" dirty="0">
                <a:solidFill>
                  <a:schemeClr val="tx1"/>
                </a:solidFill>
                <a:effectLst/>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Graph Mining is used in Social Network Analysis, to </a:t>
            </a:r>
            <a:r>
              <a:rPr lang="en-US" sz="2000" i="0" dirty="0">
                <a:solidFill>
                  <a:srgbClr val="202124"/>
                </a:solidFill>
                <a:effectLst/>
                <a:latin typeface="Times New Roman" panose="02020603050405020304" pitchFamily="18" charset="0"/>
                <a:cs typeface="Times New Roman" panose="02020603050405020304" pitchFamily="18" charset="0"/>
              </a:rPr>
              <a:t>investigate social structures through the use of networks &amp; graph theory.</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92D245-DB1D-4279-AB8C-BC06CB43742B}"/>
              </a:ext>
            </a:extLst>
          </p:cNvPr>
          <p:cNvPicPr>
            <a:picLocks noChangeAspect="1"/>
          </p:cNvPicPr>
          <p:nvPr/>
        </p:nvPicPr>
        <p:blipFill>
          <a:blip r:embed="rId2"/>
          <a:stretch>
            <a:fillRect/>
          </a:stretch>
        </p:blipFill>
        <p:spPr>
          <a:xfrm>
            <a:off x="7518401" y="620888"/>
            <a:ext cx="4222044" cy="5892801"/>
          </a:xfrm>
          <a:prstGeom prst="rect">
            <a:avLst/>
          </a:prstGeom>
        </p:spPr>
      </p:pic>
    </p:spTree>
    <p:extLst>
      <p:ext uri="{BB962C8B-B14F-4D97-AF65-F5344CB8AC3E}">
        <p14:creationId xmlns:p14="http://schemas.microsoft.com/office/powerpoint/2010/main" val="240707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B0F4-2157-4E28-94AC-18955D712E1C}"/>
              </a:ext>
            </a:extLst>
          </p:cNvPr>
          <p:cNvSpPr>
            <a:spLocks noGrp="1"/>
          </p:cNvSpPr>
          <p:nvPr>
            <p:ph type="title"/>
          </p:nvPr>
        </p:nvSpPr>
        <p:spPr/>
        <p:txBody>
          <a:bodyPr/>
          <a:lstStyle/>
          <a:p>
            <a:r>
              <a:rPr lang="en-US" dirty="0"/>
              <a:t>Text mining &amp; machine learning</a:t>
            </a:r>
          </a:p>
        </p:txBody>
      </p:sp>
      <p:sp>
        <p:nvSpPr>
          <p:cNvPr id="3" name="Content Placeholder 2">
            <a:extLst>
              <a:ext uri="{FF2B5EF4-FFF2-40B4-BE49-F238E27FC236}">
                <a16:creationId xmlns:a16="http://schemas.microsoft.com/office/drawing/2014/main" id="{581C76DB-AFA0-42E0-A1EE-FE37D20D26F5}"/>
              </a:ext>
            </a:extLst>
          </p:cNvPr>
          <p:cNvSpPr>
            <a:spLocks noGrp="1"/>
          </p:cNvSpPr>
          <p:nvPr>
            <p:ph idx="1"/>
          </p:nvPr>
        </p:nvSpPr>
        <p:spPr>
          <a:xfrm>
            <a:off x="310961" y="2148748"/>
            <a:ext cx="6405928" cy="4432674"/>
          </a:xfrm>
        </p:spPr>
        <p:txBody>
          <a:bodyPr>
            <a:normAutofit/>
          </a:bodyPr>
          <a:lstStyle/>
          <a:p>
            <a:r>
              <a:rPr lang="en-US" sz="2000" dirty="0">
                <a:latin typeface="Times New Roman" panose="02020603050405020304" pitchFamily="18" charset="0"/>
                <a:cs typeface="Times New Roman" panose="02020603050405020304" pitchFamily="18" charset="0"/>
              </a:rPr>
              <a:t>With text mining technology, we can analyze text information from various data sources such as  online blogs, comment fields, social media posts , Social media profile information and other different text –based sources to find unseen insights and analytics we haven’t noticed before. </a:t>
            </a:r>
          </a:p>
          <a:p>
            <a:r>
              <a:rPr lang="en-US" sz="2000" dirty="0">
                <a:latin typeface="Times New Roman" panose="02020603050405020304" pitchFamily="18" charset="0"/>
                <a:cs typeface="Times New Roman" panose="02020603050405020304" pitchFamily="18" charset="0"/>
              </a:rPr>
              <a:t>Text mining uses machine learning to go through and analyze documents, emails, blogs, twitter feeds for extract knowledge and see new relationships. </a:t>
            </a:r>
          </a:p>
          <a:p>
            <a:pPr marL="0" indent="0">
              <a:buNone/>
            </a:pPr>
            <a:endParaRPr lang="en-US" dirty="0"/>
          </a:p>
        </p:txBody>
      </p:sp>
      <p:pic>
        <p:nvPicPr>
          <p:cNvPr id="16386" name="Picture 2" descr="Text Mining for Dummies: Sentiment Analysis with Python | by Joos Korstanje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889" y="1890876"/>
            <a:ext cx="5276202"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341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24CB4-C710-49E3-9053-99491A22B114}"/>
              </a:ext>
            </a:extLst>
          </p:cNvPr>
          <p:cNvSpPr>
            <a:spLocks noGrp="1"/>
          </p:cNvSpPr>
          <p:nvPr>
            <p:ph type="title"/>
          </p:nvPr>
        </p:nvSpPr>
        <p:spPr>
          <a:xfrm>
            <a:off x="581192" y="800930"/>
            <a:ext cx="3568661" cy="2256390"/>
          </a:xfrm>
        </p:spPr>
        <p:txBody>
          <a:bodyPr anchor="ctr">
            <a:normAutofit/>
          </a:bodyPr>
          <a:lstStyle/>
          <a:p>
            <a:r>
              <a:rPr lang="en-US" dirty="0" err="1"/>
              <a:t>CLASsIFICATION</a:t>
            </a:r>
            <a:r>
              <a:rPr lang="en-US" dirty="0"/>
              <a:t> OF SOCIAL MEDIA BIG DATA ANALYTICS BASED ON CHARACTERISTICS</a:t>
            </a:r>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1684ECB-D52F-4ADB-A6AB-661E053B651C}"/>
              </a:ext>
            </a:extLst>
          </p:cNvPr>
          <p:cNvSpPr>
            <a:spLocks noGrp="1"/>
          </p:cNvSpPr>
          <p:nvPr>
            <p:ph idx="1"/>
          </p:nvPr>
        </p:nvSpPr>
        <p:spPr>
          <a:xfrm>
            <a:off x="4561870" y="800930"/>
            <a:ext cx="7183597" cy="2256390"/>
          </a:xfrm>
        </p:spPr>
        <p:txBody>
          <a:bodyPr>
            <a:no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The characteristic of analytics in big data can be divided into four types namely, descriptive, diagnostic, predictive, and prescriptive.</a:t>
            </a:r>
          </a:p>
          <a:p>
            <a:pPr>
              <a:lnSpc>
                <a:spcPct val="100000"/>
              </a:lnSpc>
            </a:pPr>
            <a:r>
              <a:rPr lang="en-US" sz="2000" dirty="0">
                <a:latin typeface="Times New Roman" panose="02020603050405020304" pitchFamily="18" charset="0"/>
                <a:cs typeface="Times New Roman" panose="02020603050405020304" pitchFamily="18" charset="0"/>
              </a:rPr>
              <a:t>Descriptive analytics</a:t>
            </a:r>
          </a:p>
          <a:p>
            <a:pPr>
              <a:lnSpc>
                <a:spcPct val="100000"/>
              </a:lnSpc>
            </a:pPr>
            <a:r>
              <a:rPr lang="en-US" sz="2000" dirty="0">
                <a:latin typeface="Times New Roman" panose="02020603050405020304" pitchFamily="18" charset="0"/>
                <a:cs typeface="Times New Roman" panose="02020603050405020304" pitchFamily="18" charset="0"/>
              </a:rPr>
              <a:t>Diagnostic analytics</a:t>
            </a:r>
          </a:p>
          <a:p>
            <a:pPr>
              <a:lnSpc>
                <a:spcPct val="100000"/>
              </a:lnSpc>
            </a:pPr>
            <a:r>
              <a:rPr lang="en-US" sz="2000" dirty="0">
                <a:latin typeface="Times New Roman" panose="02020603050405020304" pitchFamily="18" charset="0"/>
                <a:cs typeface="Times New Roman" panose="02020603050405020304" pitchFamily="18" charset="0"/>
              </a:rPr>
              <a:t>Predictive analytics</a:t>
            </a:r>
          </a:p>
          <a:p>
            <a:pPr>
              <a:lnSpc>
                <a:spcPct val="100000"/>
              </a:lnSpc>
            </a:pPr>
            <a:r>
              <a:rPr lang="en-US" sz="2000" dirty="0">
                <a:latin typeface="Times New Roman" panose="02020603050405020304" pitchFamily="18" charset="0"/>
                <a:cs typeface="Times New Roman" panose="02020603050405020304" pitchFamily="18" charset="0"/>
              </a:rPr>
              <a:t>Prescriptive analytics</a:t>
            </a:r>
          </a:p>
        </p:txBody>
      </p:sp>
      <p:pic>
        <p:nvPicPr>
          <p:cNvPr id="5" name="Picture 4" descr="Timeline&#10;&#10;Description automatically generated">
            <a:extLst>
              <a:ext uri="{FF2B5EF4-FFF2-40B4-BE49-F238E27FC236}">
                <a16:creationId xmlns:a16="http://schemas.microsoft.com/office/drawing/2014/main" id="{924B855F-3E47-4F16-9E01-37D53B24EA9E}"/>
              </a:ext>
            </a:extLst>
          </p:cNvPr>
          <p:cNvPicPr>
            <a:picLocks noChangeAspect="1"/>
          </p:cNvPicPr>
          <p:nvPr/>
        </p:nvPicPr>
        <p:blipFill>
          <a:blip r:embed="rId2"/>
          <a:stretch>
            <a:fillRect/>
          </a:stretch>
        </p:blipFill>
        <p:spPr>
          <a:xfrm>
            <a:off x="446534" y="3306053"/>
            <a:ext cx="9596615" cy="3046926"/>
          </a:xfrm>
          <a:prstGeom prst="rect">
            <a:avLst/>
          </a:prstGeom>
        </p:spPr>
      </p:pic>
    </p:spTree>
    <p:extLst>
      <p:ext uri="{BB962C8B-B14F-4D97-AF65-F5344CB8AC3E}">
        <p14:creationId xmlns:p14="http://schemas.microsoft.com/office/powerpoint/2010/main" val="18731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D05-52C4-4093-B243-5F6530034296}"/>
              </a:ext>
            </a:extLst>
          </p:cNvPr>
          <p:cNvSpPr>
            <a:spLocks noGrp="1"/>
          </p:cNvSpPr>
          <p:nvPr>
            <p:ph type="title"/>
          </p:nvPr>
        </p:nvSpPr>
        <p:spPr/>
        <p:txBody>
          <a:bodyPr/>
          <a:lstStyle/>
          <a:p>
            <a:r>
              <a:rPr lang="en-US" dirty="0"/>
              <a:t>Descriptive analytics</a:t>
            </a:r>
            <a:br>
              <a:rPr lang="en-US" dirty="0"/>
            </a:br>
            <a:endParaRPr lang="en-US" dirty="0"/>
          </a:p>
        </p:txBody>
      </p:sp>
      <p:sp>
        <p:nvSpPr>
          <p:cNvPr id="3" name="Content Placeholder 2">
            <a:extLst>
              <a:ext uri="{FF2B5EF4-FFF2-40B4-BE49-F238E27FC236}">
                <a16:creationId xmlns:a16="http://schemas.microsoft.com/office/drawing/2014/main" id="{61E8BD8C-D0FE-4131-9DE6-DCA71CADB396}"/>
              </a:ext>
            </a:extLst>
          </p:cNvPr>
          <p:cNvSpPr>
            <a:spLocks noGrp="1"/>
          </p:cNvSpPr>
          <p:nvPr>
            <p:ph idx="1"/>
          </p:nvPr>
        </p:nvSpPr>
        <p:spPr>
          <a:xfrm>
            <a:off x="453373" y="1890876"/>
            <a:ext cx="6998305" cy="3634486"/>
          </a:xfrm>
        </p:spPr>
        <p:txBody>
          <a:bodyPr>
            <a:normAutofit lnSpcReduction="10000"/>
          </a:bodyPr>
          <a:lstStyle/>
          <a:p>
            <a:pPr algn="l"/>
            <a:r>
              <a:rPr lang="en-US" sz="2000" i="0" dirty="0">
                <a:solidFill>
                  <a:schemeClr val="tx1"/>
                </a:solidFill>
                <a:effectLst/>
                <a:latin typeface="Times New Roman" panose="02020603050405020304" pitchFamily="18" charset="0"/>
                <a:cs typeface="Times New Roman" panose="02020603050405020304" pitchFamily="18" charset="0"/>
              </a:rPr>
              <a:t>The descriptive Social </a:t>
            </a:r>
            <a:r>
              <a:rPr lang="en-US" sz="2000" dirty="0">
                <a:solidFill>
                  <a:schemeClr val="tx1"/>
                </a:solidFill>
                <a:latin typeface="Times New Roman" panose="02020603050405020304" pitchFamily="18" charset="0"/>
                <a:cs typeface="Times New Roman" panose="02020603050405020304" pitchFamily="18" charset="0"/>
              </a:rPr>
              <a:t>m</a:t>
            </a:r>
            <a:r>
              <a:rPr lang="en-US" sz="2000" i="0" dirty="0">
                <a:solidFill>
                  <a:schemeClr val="tx1"/>
                </a:solidFill>
                <a:effectLst/>
                <a:latin typeface="Times New Roman" panose="02020603050405020304" pitchFamily="18" charset="0"/>
                <a:cs typeface="Times New Roman" panose="02020603050405020304" pitchFamily="18" charset="0"/>
              </a:rPr>
              <a:t>edia analytics addresses the question "what happened in the past?". </a:t>
            </a:r>
          </a:p>
          <a:p>
            <a:pPr algn="l"/>
            <a:r>
              <a:rPr lang="en-US" sz="2000" i="0" dirty="0">
                <a:solidFill>
                  <a:schemeClr val="tx1"/>
                </a:solidFill>
                <a:effectLst/>
                <a:latin typeface="Times New Roman" panose="02020603050405020304" pitchFamily="18" charset="0"/>
                <a:cs typeface="Times New Roman" panose="02020603050405020304" pitchFamily="18" charset="0"/>
              </a:rPr>
              <a:t>Descriptive analytics captures and describes social media data in the form of reports, visualizations, and clustering to understand well-defined business problems or opportunities.</a:t>
            </a:r>
          </a:p>
          <a:p>
            <a:pPr algn="l"/>
            <a:r>
              <a:rPr lang="en-US" sz="2000" i="0" dirty="0">
                <a:solidFill>
                  <a:schemeClr val="tx1"/>
                </a:solidFill>
                <a:effectLst/>
                <a:latin typeface="Times New Roman" panose="02020603050405020304" pitchFamily="18" charset="0"/>
                <a:cs typeface="Times New Roman" panose="02020603050405020304" pitchFamily="18" charset="0"/>
              </a:rPr>
              <a:t>For example, the analytics of user comments on social media falls into the category of descriptive analytics. </a:t>
            </a:r>
            <a:r>
              <a:rPr lang="en-US" sz="2000" dirty="0">
                <a:solidFill>
                  <a:schemeClr val="tx1"/>
                </a:solidFill>
                <a:latin typeface="Times New Roman" panose="02020603050405020304" pitchFamily="18" charset="0"/>
                <a:cs typeface="Times New Roman" panose="02020603050405020304" pitchFamily="18" charset="0"/>
              </a:rPr>
              <a:t>We</a:t>
            </a:r>
            <a:r>
              <a:rPr lang="en-US" sz="2000" i="0" dirty="0">
                <a:solidFill>
                  <a:schemeClr val="tx1"/>
                </a:solidFill>
                <a:effectLst/>
                <a:latin typeface="Times New Roman" panose="02020603050405020304" pitchFamily="18" charset="0"/>
                <a:cs typeface="Times New Roman" panose="02020603050405020304" pitchFamily="18" charset="0"/>
              </a:rPr>
              <a:t> can use comment analytics to cluster topics to understand emotions and identify new trends. Descriptive analytics now occupies most of the outlook for social media analytics.</a:t>
            </a:r>
          </a:p>
          <a:p>
            <a:pPr marL="0" indent="0">
              <a:buNone/>
            </a:pPr>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A58B214C-40D1-41A4-9812-B2D296994DCF}"/>
              </a:ext>
            </a:extLst>
          </p:cNvPr>
          <p:cNvPicPr>
            <a:picLocks noChangeAspect="1"/>
          </p:cNvPicPr>
          <p:nvPr/>
        </p:nvPicPr>
        <p:blipFill rotWithShape="1">
          <a:blip r:embed="rId2"/>
          <a:srcRect l="1499" t="14979" r="75801"/>
          <a:stretch/>
        </p:blipFill>
        <p:spPr>
          <a:xfrm>
            <a:off x="7815072" y="1328046"/>
            <a:ext cx="3625048" cy="4313024"/>
          </a:xfrm>
          <a:prstGeom prst="rect">
            <a:avLst/>
          </a:prstGeom>
        </p:spPr>
      </p:pic>
    </p:spTree>
    <p:extLst>
      <p:ext uri="{BB962C8B-B14F-4D97-AF65-F5344CB8AC3E}">
        <p14:creationId xmlns:p14="http://schemas.microsoft.com/office/powerpoint/2010/main" val="327298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E327-FA46-435B-B5D3-73931655623A}"/>
              </a:ext>
            </a:extLst>
          </p:cNvPr>
          <p:cNvSpPr>
            <a:spLocks noGrp="1"/>
          </p:cNvSpPr>
          <p:nvPr>
            <p:ph type="title"/>
          </p:nvPr>
        </p:nvSpPr>
        <p:spPr/>
        <p:txBody>
          <a:bodyPr/>
          <a:lstStyle/>
          <a:p>
            <a:r>
              <a:rPr lang="en-US" dirty="0"/>
              <a:t>Diagnostic analytics</a:t>
            </a:r>
            <a:br>
              <a:rPr lang="en-US" dirty="0"/>
            </a:br>
            <a:endParaRPr lang="en-US" dirty="0"/>
          </a:p>
        </p:txBody>
      </p:sp>
      <p:sp>
        <p:nvSpPr>
          <p:cNvPr id="3" name="Content Placeholder 2">
            <a:extLst>
              <a:ext uri="{FF2B5EF4-FFF2-40B4-BE49-F238E27FC236}">
                <a16:creationId xmlns:a16="http://schemas.microsoft.com/office/drawing/2014/main" id="{CBE7D8F8-865D-4EF6-BC4D-635DF041278A}"/>
              </a:ext>
            </a:extLst>
          </p:cNvPr>
          <p:cNvSpPr>
            <a:spLocks noGrp="1"/>
          </p:cNvSpPr>
          <p:nvPr>
            <p:ph idx="1"/>
          </p:nvPr>
        </p:nvSpPr>
        <p:spPr>
          <a:xfrm>
            <a:off x="581192" y="1760540"/>
            <a:ext cx="6338223" cy="3634486"/>
          </a:xfrm>
        </p:spPr>
        <p:txBody>
          <a:bodyPr>
            <a:normAutofit/>
          </a:bodyPr>
          <a:lstStyle/>
          <a:p>
            <a:r>
              <a:rPr lang="en-US" sz="2000" i="0" dirty="0">
                <a:solidFill>
                  <a:schemeClr val="tx1"/>
                </a:solidFill>
                <a:effectLst/>
                <a:latin typeface="Times New Roman" panose="02020603050405020304" pitchFamily="18" charset="0"/>
                <a:cs typeface="Times New Roman" panose="02020603050405020304" pitchFamily="18" charset="0"/>
              </a:rPr>
              <a:t>Diagnostic Social media analytics deals with the question "Why something happened?”</a:t>
            </a:r>
          </a:p>
          <a:p>
            <a:r>
              <a:rPr lang="en-US" sz="2000" i="0" dirty="0">
                <a:solidFill>
                  <a:schemeClr val="tx1"/>
                </a:solidFill>
                <a:effectLst/>
                <a:latin typeface="Times New Roman" panose="02020603050405020304" pitchFamily="18" charset="0"/>
                <a:cs typeface="Times New Roman" panose="02020603050405020304" pitchFamily="18" charset="0"/>
              </a:rPr>
              <a:t>Diagnostic Analytics can extract this data into a single view to see what worked and what didn't in past campaigns, </a:t>
            </a:r>
            <a:r>
              <a:rPr lang="en-US" sz="2000" b="1" i="0" dirty="0">
                <a:solidFill>
                  <a:schemeClr val="tx1"/>
                </a:solidFill>
                <a:effectLst/>
                <a:latin typeface="Times New Roman" panose="02020603050405020304" pitchFamily="18" charset="0"/>
                <a:cs typeface="Times New Roman" panose="02020603050405020304" pitchFamily="18" charset="0"/>
              </a:rPr>
              <a:t>why it was happened in past</a:t>
            </a:r>
            <a:r>
              <a:rPr lang="en-US" sz="2000" i="0" dirty="0">
                <a:solidFill>
                  <a:schemeClr val="tx1"/>
                </a:solidFill>
                <a:effectLst/>
                <a:latin typeface="Times New Roman" panose="02020603050405020304" pitchFamily="18" charset="0"/>
                <a:cs typeface="Times New Roman" panose="02020603050405020304" pitchFamily="18" charset="0"/>
              </a:rPr>
              <a:t>, etc.</a:t>
            </a:r>
          </a:p>
          <a:p>
            <a:r>
              <a:rPr lang="en-US" sz="2000" i="0" dirty="0">
                <a:solidFill>
                  <a:schemeClr val="tx1"/>
                </a:solidFill>
                <a:effectLst/>
                <a:latin typeface="Times New Roman" panose="02020603050405020304" pitchFamily="18" charset="0"/>
                <a:cs typeface="Times New Roman" panose="02020603050405020304" pitchFamily="18" charset="0"/>
              </a:rPr>
              <a:t>Diagnostic analytics enablers include inference statistics, behavioral analysis, correlation and retroactive analysis, and results analysis of the causes and consequences of business problems.</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F84C9CE0-8285-4CF3-8F68-616C778B6A23}"/>
              </a:ext>
            </a:extLst>
          </p:cNvPr>
          <p:cNvPicPr>
            <a:picLocks noChangeAspect="1"/>
          </p:cNvPicPr>
          <p:nvPr/>
        </p:nvPicPr>
        <p:blipFill rotWithShape="1">
          <a:blip r:embed="rId2"/>
          <a:srcRect l="23879" t="20488" r="51249" b="2315"/>
          <a:stretch/>
        </p:blipFill>
        <p:spPr>
          <a:xfrm>
            <a:off x="7654601" y="1890875"/>
            <a:ext cx="3880174" cy="4138449"/>
          </a:xfrm>
          <a:prstGeom prst="rect">
            <a:avLst/>
          </a:prstGeom>
        </p:spPr>
      </p:pic>
    </p:spTree>
    <p:extLst>
      <p:ext uri="{BB962C8B-B14F-4D97-AF65-F5344CB8AC3E}">
        <p14:creationId xmlns:p14="http://schemas.microsoft.com/office/powerpoint/2010/main" val="124486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11DF-79D5-4619-8F06-8C46617057DF}"/>
              </a:ext>
            </a:extLst>
          </p:cNvPr>
          <p:cNvSpPr>
            <a:spLocks noGrp="1"/>
          </p:cNvSpPr>
          <p:nvPr>
            <p:ph type="title"/>
          </p:nvPr>
        </p:nvSpPr>
        <p:spPr/>
        <p:txBody>
          <a:bodyPr/>
          <a:lstStyle/>
          <a:p>
            <a:r>
              <a:rPr lang="en-US" dirty="0"/>
              <a:t>Predictive analytics</a:t>
            </a:r>
            <a:br>
              <a:rPr lang="en-US" dirty="0"/>
            </a:br>
            <a:endParaRPr lang="en-US" dirty="0"/>
          </a:p>
        </p:txBody>
      </p:sp>
      <p:sp>
        <p:nvSpPr>
          <p:cNvPr id="3" name="Content Placeholder 2">
            <a:extLst>
              <a:ext uri="{FF2B5EF4-FFF2-40B4-BE49-F238E27FC236}">
                <a16:creationId xmlns:a16="http://schemas.microsoft.com/office/drawing/2014/main" id="{238BED80-283C-4231-A06D-42272A942162}"/>
              </a:ext>
            </a:extLst>
          </p:cNvPr>
          <p:cNvSpPr>
            <a:spLocks noGrp="1"/>
          </p:cNvSpPr>
          <p:nvPr>
            <p:ph idx="1"/>
          </p:nvPr>
        </p:nvSpPr>
        <p:spPr>
          <a:xfrm>
            <a:off x="397167" y="1719596"/>
            <a:ext cx="7231931" cy="3634486"/>
          </a:xfrm>
        </p:spPr>
        <p:txBody>
          <a:bodyPr>
            <a:normAutofit/>
          </a:bodyPr>
          <a:lstStyle/>
          <a:p>
            <a:r>
              <a:rPr lang="en-US" sz="2000" b="0" i="0" dirty="0">
                <a:solidFill>
                  <a:srgbClr val="212529"/>
                </a:solidFill>
                <a:effectLst/>
                <a:latin typeface="Times New Roman" panose="02020603050405020304" pitchFamily="18" charset="0"/>
                <a:cs typeface="Times New Roman" panose="02020603050405020304" pitchFamily="18" charset="0"/>
              </a:rPr>
              <a:t>Predictive analytics analyzes large amounts of aggregated social media data to predict future events. </a:t>
            </a:r>
          </a:p>
          <a:p>
            <a:r>
              <a:rPr lang="en-US" sz="2000" dirty="0">
                <a:solidFill>
                  <a:srgbClr val="212529"/>
                </a:solidFill>
                <a:latin typeface="Times New Roman" panose="02020603050405020304" pitchFamily="18" charset="0"/>
                <a:cs typeface="Times New Roman" panose="02020603050405020304" pitchFamily="18" charset="0"/>
              </a:rPr>
              <a:t>It answers</a:t>
            </a:r>
            <a:r>
              <a:rPr lang="en-US" sz="2000" b="0" i="0" dirty="0">
                <a:solidFill>
                  <a:srgbClr val="212529"/>
                </a:solidFill>
                <a:effectLst/>
                <a:latin typeface="Times New Roman" panose="02020603050405020304" pitchFamily="18" charset="0"/>
                <a:cs typeface="Times New Roman" panose="02020603050405020304" pitchFamily="18" charset="0"/>
              </a:rPr>
              <a:t>, the question “</a:t>
            </a:r>
            <a:r>
              <a:rPr lang="en-US" sz="2000" b="0" i="0" dirty="0">
                <a:solidFill>
                  <a:srgbClr val="484D56"/>
                </a:solidFill>
                <a:effectLst/>
                <a:latin typeface="Times New Roman" panose="02020603050405020304" pitchFamily="18" charset="0"/>
                <a:cs typeface="Times New Roman" panose="02020603050405020304" pitchFamily="18" charset="0"/>
              </a:rPr>
              <a:t>what will happen and/or why will it happen</a:t>
            </a:r>
            <a:r>
              <a:rPr lang="en-US" sz="2000" b="0" i="0" dirty="0">
                <a:solidFill>
                  <a:srgbClr val="212529"/>
                </a:solidFill>
                <a:effectLst/>
                <a:latin typeface="Times New Roman" panose="02020603050405020304" pitchFamily="18" charset="0"/>
                <a:cs typeface="Times New Roman" panose="02020603050405020304" pitchFamily="18" charset="0"/>
              </a:rPr>
              <a:t>". For example, intent expressed through social media (buy, sell, recommend, </a:t>
            </a:r>
            <a:r>
              <a:rPr lang="en-US" sz="2000" dirty="0">
                <a:solidFill>
                  <a:srgbClr val="212529"/>
                </a:solidFill>
                <a:latin typeface="Times New Roman" panose="02020603050405020304" pitchFamily="18" charset="0"/>
                <a:cs typeface="Times New Roman" panose="02020603050405020304" pitchFamily="18" charset="0"/>
              </a:rPr>
              <a:t>desire, </a:t>
            </a:r>
            <a:r>
              <a:rPr lang="en-US" sz="2000" b="0" i="0" dirty="0">
                <a:solidFill>
                  <a:srgbClr val="212529"/>
                </a:solidFill>
                <a:effectLst/>
                <a:latin typeface="Times New Roman" panose="02020603050405020304" pitchFamily="18" charset="0"/>
                <a:cs typeface="Times New Roman" panose="02020603050405020304" pitchFamily="18" charset="0"/>
              </a:rPr>
              <a:t>etc.) can be determined to predict future events (future purchase). Alternatively, a company can forecast sales based on past visits (or links) </a:t>
            </a:r>
            <a:r>
              <a:rPr lang="en-US" sz="2000" dirty="0">
                <a:solidFill>
                  <a:srgbClr val="212529"/>
                </a:solidFill>
                <a:latin typeface="Times New Roman" panose="02020603050405020304" pitchFamily="18" charset="0"/>
                <a:cs typeface="Times New Roman" panose="02020603050405020304" pitchFamily="18" charset="0"/>
              </a:rPr>
              <a:t>from Social medial data</a:t>
            </a:r>
            <a:r>
              <a:rPr lang="en-US" sz="2000" b="0" i="0" dirty="0">
                <a:solidFill>
                  <a:srgbClr val="212529"/>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6723C29-AA51-4B2F-AE6D-D7F5C5CF7F4D}"/>
              </a:ext>
            </a:extLst>
          </p:cNvPr>
          <p:cNvPicPr>
            <a:picLocks noChangeAspect="1"/>
          </p:cNvPicPr>
          <p:nvPr/>
        </p:nvPicPr>
        <p:blipFill rotWithShape="1">
          <a:blip r:embed="rId2"/>
          <a:srcRect l="48908" t="15028" r="26481" b="295"/>
          <a:stretch/>
        </p:blipFill>
        <p:spPr>
          <a:xfrm>
            <a:off x="7705429" y="1493978"/>
            <a:ext cx="3524546" cy="4144821"/>
          </a:xfrm>
          <a:prstGeom prst="rect">
            <a:avLst/>
          </a:prstGeom>
        </p:spPr>
      </p:pic>
    </p:spTree>
    <p:extLst>
      <p:ext uri="{BB962C8B-B14F-4D97-AF65-F5344CB8AC3E}">
        <p14:creationId xmlns:p14="http://schemas.microsoft.com/office/powerpoint/2010/main" val="396976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C6BE-F316-4593-B6F7-1F304B7EF2B8}"/>
              </a:ext>
            </a:extLst>
          </p:cNvPr>
          <p:cNvSpPr>
            <a:spLocks noGrp="1"/>
          </p:cNvSpPr>
          <p:nvPr>
            <p:ph type="title"/>
          </p:nvPr>
        </p:nvSpPr>
        <p:spPr/>
        <p:txBody>
          <a:bodyPr/>
          <a:lstStyle/>
          <a:p>
            <a:r>
              <a:rPr lang="en-US" dirty="0"/>
              <a:t>Prescriptive analytics</a:t>
            </a:r>
            <a:br>
              <a:rPr lang="en-US" dirty="0"/>
            </a:br>
            <a:endParaRPr lang="en-US" dirty="0"/>
          </a:p>
        </p:txBody>
      </p:sp>
      <p:sp>
        <p:nvSpPr>
          <p:cNvPr id="3" name="Content Placeholder 2">
            <a:extLst>
              <a:ext uri="{FF2B5EF4-FFF2-40B4-BE49-F238E27FC236}">
                <a16:creationId xmlns:a16="http://schemas.microsoft.com/office/drawing/2014/main" id="{85832796-4255-4D72-A01F-80C2D124FDC5}"/>
              </a:ext>
            </a:extLst>
          </p:cNvPr>
          <p:cNvSpPr>
            <a:spLocks noGrp="1"/>
          </p:cNvSpPr>
          <p:nvPr>
            <p:ph idx="1"/>
          </p:nvPr>
        </p:nvSpPr>
        <p:spPr>
          <a:xfrm>
            <a:off x="581192" y="1890876"/>
            <a:ext cx="6611178" cy="3634486"/>
          </a:xfrm>
        </p:spPr>
        <p:txBody>
          <a:bodyPr>
            <a:normAutofit lnSpcReduction="10000"/>
          </a:bodyPr>
          <a:lstStyle/>
          <a:p>
            <a:r>
              <a:rPr lang="en-US" sz="2000" dirty="0">
                <a:solidFill>
                  <a:schemeClr val="tx1"/>
                </a:solidFill>
                <a:latin typeface="Times New Roman" panose="02020603050405020304" pitchFamily="18" charset="0"/>
                <a:cs typeface="Times New Roman" panose="02020603050405020304" pitchFamily="18" charset="0"/>
              </a:rPr>
              <a:t>P</a:t>
            </a:r>
            <a:r>
              <a:rPr lang="en-US" sz="2000" b="0" i="0" dirty="0">
                <a:solidFill>
                  <a:schemeClr val="tx1"/>
                </a:solidFill>
                <a:effectLst/>
                <a:latin typeface="Times New Roman" panose="02020603050405020304" pitchFamily="18" charset="0"/>
                <a:cs typeface="Times New Roman" panose="02020603050405020304" pitchFamily="18" charset="0"/>
              </a:rPr>
              <a:t>rescriptive analytics suggest the best action to take and when &amp; how to handle a scenario.</a:t>
            </a:r>
          </a:p>
          <a:p>
            <a:r>
              <a:rPr lang="en-US" sz="2000" i="0" dirty="0">
                <a:solidFill>
                  <a:schemeClr val="tx1"/>
                </a:solidFill>
                <a:effectLst/>
                <a:latin typeface="Times New Roman" panose="02020603050405020304" pitchFamily="18" charset="0"/>
                <a:cs typeface="Times New Roman" panose="02020603050405020304" pitchFamily="18" charset="0"/>
              </a:rPr>
              <a:t>For example, if you have groups of social media users that show specific purchasing behavior patterns, Prescriptive analytics describe, how can you optimize the services of each group?</a:t>
            </a:r>
          </a:p>
          <a:p>
            <a:r>
              <a:rPr lang="en-US" sz="2000" i="0" dirty="0">
                <a:solidFill>
                  <a:schemeClr val="tx1"/>
                </a:solidFill>
                <a:effectLst/>
                <a:latin typeface="Times New Roman" panose="02020603050405020304" pitchFamily="18" charset="0"/>
                <a:cs typeface="Times New Roman" panose="02020603050405020304" pitchFamily="18" charset="0"/>
              </a:rPr>
              <a:t>Key realization factors for prescriptive analytics include optimization and simulation modeling, multi-criteria decision modeling, expert systems, and group support systems.</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9947848-3BA8-49B9-815C-505CCEDFE112}"/>
              </a:ext>
            </a:extLst>
          </p:cNvPr>
          <p:cNvPicPr>
            <a:picLocks noChangeAspect="1"/>
          </p:cNvPicPr>
          <p:nvPr/>
        </p:nvPicPr>
        <p:blipFill>
          <a:blip r:embed="rId2"/>
          <a:stretch>
            <a:fillRect/>
          </a:stretch>
        </p:blipFill>
        <p:spPr>
          <a:xfrm>
            <a:off x="7391400" y="1528762"/>
            <a:ext cx="3848100" cy="4348163"/>
          </a:xfrm>
          <a:prstGeom prst="rect">
            <a:avLst/>
          </a:prstGeom>
        </p:spPr>
      </p:pic>
    </p:spTree>
    <p:extLst>
      <p:ext uri="{BB962C8B-B14F-4D97-AF65-F5344CB8AC3E}">
        <p14:creationId xmlns:p14="http://schemas.microsoft.com/office/powerpoint/2010/main" val="1170710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4811-2E75-49DF-89B4-5D0ED046270C}"/>
              </a:ext>
            </a:extLst>
          </p:cNvPr>
          <p:cNvSpPr>
            <a:spLocks noGrp="1"/>
          </p:cNvSpPr>
          <p:nvPr>
            <p:ph type="title"/>
          </p:nvPr>
        </p:nvSpPr>
        <p:spPr/>
        <p:txBody>
          <a:bodyPr/>
          <a:lstStyle/>
          <a:p>
            <a:r>
              <a:rPr lang="en-US" b="0" i="0" dirty="0">
                <a:solidFill>
                  <a:srgbClr val="161616"/>
                </a:solidFill>
                <a:effectLst/>
                <a:latin typeface="IBM Plex Sans" panose="020B0503050203000203" pitchFamily="34" charset="0"/>
              </a:rPr>
              <a:t>Key capabilities of effective social media analytics</a:t>
            </a:r>
            <a:br>
              <a:rPr lang="en-US" b="0" i="0" dirty="0">
                <a:solidFill>
                  <a:srgbClr val="161616"/>
                </a:solidFill>
                <a:effectLst/>
                <a:latin typeface="IBM Plex Sans" panose="020B0503050203000203" pitchFamily="34" charset="0"/>
              </a:rPr>
            </a:br>
            <a:endParaRPr lang="en-US" dirty="0"/>
          </a:p>
        </p:txBody>
      </p:sp>
      <p:sp>
        <p:nvSpPr>
          <p:cNvPr id="3" name="Content Placeholder 2">
            <a:extLst>
              <a:ext uri="{FF2B5EF4-FFF2-40B4-BE49-F238E27FC236}">
                <a16:creationId xmlns:a16="http://schemas.microsoft.com/office/drawing/2014/main" id="{318946C2-D0FD-419B-A4E2-8C2BFE547506}"/>
              </a:ext>
            </a:extLst>
          </p:cNvPr>
          <p:cNvSpPr>
            <a:spLocks noGrp="1"/>
          </p:cNvSpPr>
          <p:nvPr>
            <p:ph idx="1"/>
          </p:nvPr>
        </p:nvSpPr>
        <p:spPr/>
        <p:txBody>
          <a:bodyPr>
            <a:normAutofit fontScale="25000" lnSpcReduction="20000"/>
          </a:bodyPr>
          <a:lstStyle/>
          <a:p>
            <a:pPr marL="0" indent="0">
              <a:buNone/>
            </a:pPr>
            <a:endParaRPr lang="en-US" dirty="0">
              <a:solidFill>
                <a:srgbClr val="161616"/>
              </a:solidFill>
              <a:latin typeface="IBM Plex Sans" panose="020B0503050203000203" pitchFamily="34" charset="0"/>
            </a:endParaRPr>
          </a:p>
          <a:p>
            <a:pPr marL="0" indent="0">
              <a:buNone/>
            </a:pPr>
            <a:endParaRPr lang="en-US" dirty="0">
              <a:solidFill>
                <a:srgbClr val="161616"/>
              </a:solidFill>
              <a:latin typeface="IBM Plex Sans" panose="020B0503050203000203" pitchFamily="34" charset="0"/>
            </a:endParaRPr>
          </a:p>
          <a:p>
            <a:pPr marL="0" indent="0">
              <a:buNone/>
            </a:pPr>
            <a:endParaRPr lang="en-US" dirty="0">
              <a:solidFill>
                <a:srgbClr val="161616"/>
              </a:solidFill>
              <a:latin typeface="IBM Plex Sans" panose="020B0503050203000203" pitchFamily="34" charset="0"/>
            </a:endParaRPr>
          </a:p>
          <a:p>
            <a:pPr marL="0" indent="0">
              <a:buNone/>
            </a:pPr>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r>
              <a:rPr lang="en-US" sz="8000" dirty="0">
                <a:solidFill>
                  <a:srgbClr val="161616"/>
                </a:solidFill>
                <a:latin typeface="Times New Roman" panose="02020603050405020304" pitchFamily="18" charset="0"/>
                <a:cs typeface="Times New Roman" panose="02020603050405020304" pitchFamily="18" charset="0"/>
              </a:rPr>
              <a:t>T</a:t>
            </a:r>
            <a:r>
              <a:rPr lang="en-US" sz="8000" b="0" i="0" dirty="0">
                <a:solidFill>
                  <a:srgbClr val="161616"/>
                </a:solidFill>
                <a:effectLst/>
                <a:latin typeface="Times New Roman" panose="02020603050405020304" pitchFamily="18" charset="0"/>
                <a:cs typeface="Times New Roman" panose="02020603050405020304" pitchFamily="18" charset="0"/>
              </a:rPr>
              <a:t>hese steps are typical of a general social media analytics approach that can be made more effective by capabilities found in social media analytics platforms.</a:t>
            </a: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Natural language processing technologies</a:t>
            </a:r>
            <a:endParaRPr lang="en-US" sz="8000" dirty="0">
              <a:solidFill>
                <a:srgbClr val="161616"/>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Segmentation</a:t>
            </a:r>
            <a:r>
              <a:rPr lang="en-US" sz="8000" b="0" i="0" dirty="0">
                <a:solidFill>
                  <a:srgbClr val="161616"/>
                </a:solidFill>
                <a:effectLst/>
                <a:latin typeface="Times New Roman" panose="02020603050405020304" pitchFamily="18" charset="0"/>
                <a:cs typeface="Times New Roman" panose="02020603050405020304" pitchFamily="18" charset="0"/>
              </a:rPr>
              <a:t> </a:t>
            </a: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Behavior analysis</a:t>
            </a:r>
            <a:endParaRPr lang="en-US" sz="8000" dirty="0">
              <a:solidFill>
                <a:srgbClr val="161616"/>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Sentiment analysis</a:t>
            </a:r>
            <a:endParaRPr lang="en-US" sz="8000" b="0" i="0" dirty="0">
              <a:solidFill>
                <a:srgbClr val="161616"/>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Clustering analysis</a:t>
            </a:r>
          </a:p>
          <a:p>
            <a:pPr marL="342900" indent="-342900">
              <a:buFont typeface="+mj-lt"/>
              <a:buAutoNum type="arabicPeriod"/>
            </a:pPr>
            <a:r>
              <a:rPr lang="en-US" sz="8000" b="1" i="0" dirty="0">
                <a:solidFill>
                  <a:srgbClr val="161616"/>
                </a:solidFill>
                <a:effectLst/>
                <a:latin typeface="Times New Roman" panose="02020603050405020304" pitchFamily="18" charset="0"/>
                <a:cs typeface="Times New Roman" panose="02020603050405020304" pitchFamily="18" charset="0"/>
              </a:rPr>
              <a:t>Dashboards and visualization</a:t>
            </a:r>
            <a:endParaRPr lang="en-US" sz="8000" b="0" i="0" dirty="0">
              <a:solidFill>
                <a:srgbClr val="161616"/>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b="1" dirty="0">
              <a:solidFill>
                <a:srgbClr val="161616"/>
              </a:solidFill>
              <a:latin typeface="IBM Plex Sans" panose="020B0503050203000203" pitchFamily="34" charset="0"/>
            </a:endParaRPr>
          </a:p>
          <a:p>
            <a:pPr marL="342900" indent="-342900">
              <a:buFont typeface="+mj-lt"/>
              <a:buAutoNum type="arabicPeriod"/>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9973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17B8-5DE5-4FC8-88F1-E2873C53716B}"/>
              </a:ext>
            </a:extLst>
          </p:cNvPr>
          <p:cNvSpPr>
            <a:spLocks noGrp="1"/>
          </p:cNvSpPr>
          <p:nvPr>
            <p:ph type="title"/>
          </p:nvPr>
        </p:nvSpPr>
        <p:spPr>
          <a:xfrm>
            <a:off x="581192" y="1181389"/>
            <a:ext cx="11029616" cy="1188720"/>
          </a:xfrm>
        </p:spPr>
        <p:txBody>
          <a:bodyPr>
            <a:normAutofit fontScale="90000"/>
          </a:bodyPr>
          <a:lstStyle/>
          <a:p>
            <a:r>
              <a:rPr lang="en-US" sz="4400" b="1" i="0" dirty="0">
                <a:solidFill>
                  <a:srgbClr val="161616"/>
                </a:solidFill>
                <a:effectLst/>
                <a:latin typeface="Times New Roman" panose="02020603050405020304" pitchFamily="18" charset="0"/>
                <a:cs typeface="Times New Roman" panose="02020603050405020304" pitchFamily="18" charset="0"/>
              </a:rPr>
              <a:t>Natural language processing technologies</a:t>
            </a:r>
            <a:br>
              <a:rPr lang="en-US" sz="4400" dirty="0">
                <a:solidFill>
                  <a:srgbClr val="161616"/>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58E7F40-D84A-4B09-8325-994DB5C4815C}"/>
              </a:ext>
            </a:extLst>
          </p:cNvPr>
          <p:cNvSpPr>
            <a:spLocks noGrp="1"/>
          </p:cNvSpPr>
          <p:nvPr>
            <p:ph idx="1"/>
          </p:nvPr>
        </p:nvSpPr>
        <p:spPr>
          <a:xfrm>
            <a:off x="484316" y="1382264"/>
            <a:ext cx="6848061" cy="4679467"/>
          </a:xfrm>
        </p:spPr>
        <p:txBody>
          <a:bodyPr>
            <a:normAutofit/>
          </a:bodyPr>
          <a:lstStyle/>
          <a:p>
            <a:r>
              <a:rPr lang="en-US" sz="2000" dirty="0"/>
              <a:t>Natural language processing is a small part of Machine Learning and Artificial Intelligence. It’s main function to analyze the interconnection between computers and human natural languages. </a:t>
            </a:r>
          </a:p>
          <a:p>
            <a:r>
              <a:rPr lang="en-US" sz="2000" dirty="0"/>
              <a:t>Natural language processing is used in various social media analytics activities such as Speech recognition, sentiment analysis and relationship extraction.</a:t>
            </a:r>
          </a:p>
        </p:txBody>
      </p:sp>
      <p:pic>
        <p:nvPicPr>
          <p:cNvPr id="5" name="Picture 4">
            <a:extLst>
              <a:ext uri="{FF2B5EF4-FFF2-40B4-BE49-F238E27FC236}">
                <a16:creationId xmlns:a16="http://schemas.microsoft.com/office/drawing/2014/main" id="{3E2EC3EA-A9C7-4CF8-9AB9-F833EE21E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2377" y="1267033"/>
            <a:ext cx="4859623" cy="4909930"/>
          </a:xfrm>
          <a:prstGeom prst="rect">
            <a:avLst/>
          </a:prstGeom>
        </p:spPr>
      </p:pic>
    </p:spTree>
    <p:extLst>
      <p:ext uri="{BB962C8B-B14F-4D97-AF65-F5344CB8AC3E}">
        <p14:creationId xmlns:p14="http://schemas.microsoft.com/office/powerpoint/2010/main" val="177956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DFA1-C7D2-418D-A4D6-A3CBD378B0EF}"/>
              </a:ext>
            </a:extLst>
          </p:cNvPr>
          <p:cNvSpPr>
            <a:spLocks noGrp="1"/>
          </p:cNvSpPr>
          <p:nvPr>
            <p:ph type="title"/>
          </p:nvPr>
        </p:nvSpPr>
        <p:spPr/>
        <p:txBody>
          <a:bodyPr/>
          <a:lstStyle/>
          <a:p>
            <a:r>
              <a:rPr lang="en-US" sz="4400" b="1" i="0" dirty="0">
                <a:solidFill>
                  <a:srgbClr val="161616"/>
                </a:solidFill>
                <a:effectLst/>
                <a:latin typeface="Times New Roman" panose="02020603050405020304" pitchFamily="18" charset="0"/>
                <a:cs typeface="Times New Roman" panose="02020603050405020304" pitchFamily="18" charset="0"/>
              </a:rPr>
              <a:t>Segmentation</a:t>
            </a:r>
            <a:endParaRPr lang="en-US" dirty="0"/>
          </a:p>
        </p:txBody>
      </p:sp>
      <p:sp>
        <p:nvSpPr>
          <p:cNvPr id="3" name="Content Placeholder 2">
            <a:extLst>
              <a:ext uri="{FF2B5EF4-FFF2-40B4-BE49-F238E27FC236}">
                <a16:creationId xmlns:a16="http://schemas.microsoft.com/office/drawing/2014/main" id="{6787201F-E498-483A-BB1C-0AF65EE0D355}"/>
              </a:ext>
            </a:extLst>
          </p:cNvPr>
          <p:cNvSpPr>
            <a:spLocks noGrp="1"/>
          </p:cNvSpPr>
          <p:nvPr>
            <p:ph idx="1"/>
          </p:nvPr>
        </p:nvSpPr>
        <p:spPr>
          <a:xfrm>
            <a:off x="504083" y="1296516"/>
            <a:ext cx="6225209" cy="4626459"/>
          </a:xfrm>
        </p:spPr>
        <p:txBody>
          <a:bodyPr>
            <a:normAutofit/>
          </a:bodyPr>
          <a:lstStyle/>
          <a:p>
            <a:r>
              <a:rPr lang="en-US" sz="2000" dirty="0">
                <a:latin typeface="Times New Roman" panose="02020603050405020304" pitchFamily="18" charset="0"/>
                <a:cs typeface="Times New Roman" panose="02020603050405020304" pitchFamily="18" charset="0"/>
              </a:rPr>
              <a:t>Segmentation means analyzing public geographically within and in between different social networking platforms. It provide us the behavior of various group of people using dissimilar social media sites.</a:t>
            </a:r>
          </a:p>
          <a:p>
            <a:r>
              <a:rPr lang="en-US" sz="2000" dirty="0">
                <a:latin typeface="Times New Roman" panose="02020603050405020304" pitchFamily="18" charset="0"/>
                <a:cs typeface="Times New Roman" panose="02020603050405020304" pitchFamily="18" charset="0"/>
              </a:rPr>
              <a:t>The main purpose of segmentation is to let us know the use of which social media platform to reach out to the  user by analyzing demographic information, behavioral habits and geographic location.</a:t>
            </a:r>
          </a:p>
        </p:txBody>
      </p:sp>
      <p:pic>
        <p:nvPicPr>
          <p:cNvPr id="7" name="Picture 6">
            <a:extLst>
              <a:ext uri="{FF2B5EF4-FFF2-40B4-BE49-F238E27FC236}">
                <a16:creationId xmlns:a16="http://schemas.microsoft.com/office/drawing/2014/main" id="{626EFD12-60B7-4813-9709-9C3ABA8DC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470" y="1802296"/>
            <a:ext cx="4881516" cy="3949147"/>
          </a:xfrm>
          <a:prstGeom prst="rect">
            <a:avLst/>
          </a:prstGeom>
        </p:spPr>
      </p:pic>
    </p:spTree>
    <p:extLst>
      <p:ext uri="{BB962C8B-B14F-4D97-AF65-F5344CB8AC3E}">
        <p14:creationId xmlns:p14="http://schemas.microsoft.com/office/powerpoint/2010/main" val="197552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5" name="Rectangle 44">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grpSp>
        <p:nvGrpSpPr>
          <p:cNvPr id="47" name="Group 46">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8" name="Rectangle 47">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AE5E40E3-D24F-4AC5-953C-2F0D54C0C0FD}"/>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                                            estimation of Social media data per minute</a:t>
            </a:r>
          </a:p>
        </p:txBody>
      </p:sp>
      <p:pic>
        <p:nvPicPr>
          <p:cNvPr id="15" name="Content Placeholder 14" descr="Chart, diagram&#10;&#10;Description automatically generated">
            <a:extLst>
              <a:ext uri="{FF2B5EF4-FFF2-40B4-BE49-F238E27FC236}">
                <a16:creationId xmlns:a16="http://schemas.microsoft.com/office/drawing/2014/main" id="{64DA82CF-2BC3-4BFA-A2EC-5E87F0367E4D}"/>
              </a:ext>
            </a:extLst>
          </p:cNvPr>
          <p:cNvPicPr>
            <a:picLocks noGrp="1" noChangeAspect="1"/>
          </p:cNvPicPr>
          <p:nvPr>
            <p:ph idx="1"/>
          </p:nvPr>
        </p:nvPicPr>
        <p:blipFill>
          <a:blip r:embed="rId2"/>
          <a:stretch>
            <a:fillRect/>
          </a:stretch>
        </p:blipFill>
        <p:spPr>
          <a:xfrm>
            <a:off x="4442802" y="629921"/>
            <a:ext cx="7164998" cy="5586053"/>
          </a:xfrm>
          <a:prstGeom prst="rect">
            <a:avLst/>
          </a:prstGeom>
        </p:spPr>
      </p:pic>
      <p:sp>
        <p:nvSpPr>
          <p:cNvPr id="17" name="TextBox 16">
            <a:extLst>
              <a:ext uri="{FF2B5EF4-FFF2-40B4-BE49-F238E27FC236}">
                <a16:creationId xmlns:a16="http://schemas.microsoft.com/office/drawing/2014/main" id="{A490EB16-40AF-4909-89EE-F809ADDF09C4}"/>
              </a:ext>
            </a:extLst>
          </p:cNvPr>
          <p:cNvSpPr txBox="1"/>
          <p:nvPr/>
        </p:nvSpPr>
        <p:spPr>
          <a:xfrm>
            <a:off x="4065062" y="6228498"/>
            <a:ext cx="8278238" cy="646331"/>
          </a:xfrm>
          <a:prstGeom prst="rect">
            <a:avLst/>
          </a:prstGeom>
          <a:noFill/>
        </p:spPr>
        <p:txBody>
          <a:bodyPr wrap="square">
            <a:spAutoFit/>
          </a:bodyPr>
          <a:lstStyle/>
          <a:p>
            <a:r>
              <a:rPr lang="en-US" dirty="0"/>
              <a:t> Image Credits:- https://www.exoclick.com/do-you-know-what-happens-in-1-minute-on-the-internet/</a:t>
            </a:r>
          </a:p>
        </p:txBody>
      </p:sp>
    </p:spTree>
    <p:extLst>
      <p:ext uri="{BB962C8B-B14F-4D97-AF65-F5344CB8AC3E}">
        <p14:creationId xmlns:p14="http://schemas.microsoft.com/office/powerpoint/2010/main" val="3569438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BA5D-194D-4158-AA24-9EC569E1A4AA}"/>
              </a:ext>
            </a:extLst>
          </p:cNvPr>
          <p:cNvSpPr>
            <a:spLocks noGrp="1"/>
          </p:cNvSpPr>
          <p:nvPr>
            <p:ph type="title"/>
          </p:nvPr>
        </p:nvSpPr>
        <p:spPr/>
        <p:txBody>
          <a:bodyPr/>
          <a:lstStyle/>
          <a:p>
            <a:r>
              <a:rPr lang="en-US" sz="4400" b="1" i="0" dirty="0">
                <a:solidFill>
                  <a:srgbClr val="161616"/>
                </a:solidFill>
                <a:effectLst/>
                <a:latin typeface="Times New Roman" panose="02020603050405020304" pitchFamily="18" charset="0"/>
                <a:cs typeface="Times New Roman" panose="02020603050405020304" pitchFamily="18" charset="0"/>
              </a:rPr>
              <a:t>Behavior analysis</a:t>
            </a:r>
            <a:br>
              <a:rPr lang="en-US" sz="4400" dirty="0">
                <a:solidFill>
                  <a:srgbClr val="161616"/>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24B74AC-6024-4544-8819-1834138FC034}"/>
              </a:ext>
            </a:extLst>
          </p:cNvPr>
          <p:cNvSpPr>
            <a:spLocks noGrp="1"/>
          </p:cNvSpPr>
          <p:nvPr>
            <p:ph idx="1"/>
          </p:nvPr>
        </p:nvSpPr>
        <p:spPr>
          <a:xfrm>
            <a:off x="838200" y="1253331"/>
            <a:ext cx="5734878" cy="4351338"/>
          </a:xfrm>
        </p:spPr>
        <p:txBody>
          <a:bodyPr>
            <a:normAutofit/>
          </a:bodyPr>
          <a:lstStyle/>
          <a:p>
            <a:pPr algn="just"/>
            <a:r>
              <a:rPr lang="en-US" sz="2000" dirty="0">
                <a:latin typeface="Times New Roman" panose="02020603050405020304" pitchFamily="18" charset="0"/>
                <a:cs typeface="Times New Roman" panose="02020603050405020304" pitchFamily="18" charset="0"/>
              </a:rPr>
              <a:t>Behavior analysis is an part of big data analytics that provides information about action of people; For example, what do they purchase online, what kind of content they are looking for, how much time they spent on social media.</a:t>
            </a:r>
          </a:p>
          <a:p>
            <a:pPr algn="just"/>
            <a:r>
              <a:rPr lang="en-US" sz="2000" dirty="0">
                <a:latin typeface="Times New Roman" panose="02020603050405020304" pitchFamily="18" charset="0"/>
                <a:cs typeface="Times New Roman" panose="02020603050405020304" pitchFamily="18" charset="0"/>
              </a:rPr>
              <a:t>This is used in almost all the applications(e-commerce, gaming, social media and other applications) to identify the opportunity for greater business outcomes.</a:t>
            </a:r>
          </a:p>
        </p:txBody>
      </p:sp>
      <p:pic>
        <p:nvPicPr>
          <p:cNvPr id="4" name="Picture 3">
            <a:extLst>
              <a:ext uri="{FF2B5EF4-FFF2-40B4-BE49-F238E27FC236}">
                <a16:creationId xmlns:a16="http://schemas.microsoft.com/office/drawing/2014/main" id="{51EF25A5-0C79-499B-91D9-BDF567316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863" y="2140330"/>
            <a:ext cx="5507137" cy="2577340"/>
          </a:xfrm>
          <a:prstGeom prst="rect">
            <a:avLst/>
          </a:prstGeom>
        </p:spPr>
      </p:pic>
    </p:spTree>
    <p:extLst>
      <p:ext uri="{BB962C8B-B14F-4D97-AF65-F5344CB8AC3E}">
        <p14:creationId xmlns:p14="http://schemas.microsoft.com/office/powerpoint/2010/main" val="135141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2710-28E1-4E25-B542-DA6B556C5283}"/>
              </a:ext>
            </a:extLst>
          </p:cNvPr>
          <p:cNvSpPr>
            <a:spLocks noGrp="1"/>
          </p:cNvSpPr>
          <p:nvPr>
            <p:ph type="title"/>
          </p:nvPr>
        </p:nvSpPr>
        <p:spPr/>
        <p:txBody>
          <a:bodyPr/>
          <a:lstStyle/>
          <a:p>
            <a:r>
              <a:rPr lang="en-US" sz="3600" b="1" dirty="0">
                <a:solidFill>
                  <a:srgbClr val="161616"/>
                </a:solidFill>
                <a:latin typeface="Times New Roman" panose="02020603050405020304" pitchFamily="18" charset="0"/>
                <a:cs typeface="Times New Roman" panose="02020603050405020304" pitchFamily="18" charset="0"/>
              </a:rPr>
              <a:t>Sentiment</a:t>
            </a:r>
            <a:r>
              <a:rPr lang="en-US" sz="4400" b="1" i="0" dirty="0">
                <a:solidFill>
                  <a:srgbClr val="161616"/>
                </a:solidFill>
                <a:effectLst/>
                <a:latin typeface="Times New Roman" panose="02020603050405020304" pitchFamily="18" charset="0"/>
                <a:cs typeface="Times New Roman" panose="02020603050405020304" pitchFamily="18" charset="0"/>
              </a:rPr>
              <a:t> </a:t>
            </a:r>
            <a:r>
              <a:rPr lang="en-US" sz="3600" b="1" i="0" dirty="0">
                <a:solidFill>
                  <a:srgbClr val="161616"/>
                </a:solidFill>
                <a:effectLst/>
                <a:latin typeface="Times New Roman" panose="02020603050405020304" pitchFamily="18" charset="0"/>
                <a:cs typeface="Times New Roman" panose="02020603050405020304" pitchFamily="18" charset="0"/>
              </a:rPr>
              <a:t>analysis</a:t>
            </a:r>
            <a:br>
              <a:rPr lang="en-US" sz="4400" dirty="0">
                <a:solidFill>
                  <a:srgbClr val="161616"/>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D0AF864-E8F4-47D6-ACB1-39565BFD2236}"/>
              </a:ext>
            </a:extLst>
          </p:cNvPr>
          <p:cNvSpPr>
            <a:spLocks noGrp="1"/>
          </p:cNvSpPr>
          <p:nvPr>
            <p:ph idx="1"/>
          </p:nvPr>
        </p:nvSpPr>
        <p:spPr>
          <a:xfrm>
            <a:off x="581192" y="673335"/>
            <a:ext cx="6620289" cy="4351338"/>
          </a:xfrm>
        </p:spPr>
        <p:txBody>
          <a:bodyPr>
            <a:normAutofit/>
          </a:bodyPr>
          <a:lstStyle/>
          <a:p>
            <a:r>
              <a:rPr lang="en-US" sz="2000" dirty="0">
                <a:latin typeface="Times New Roman" panose="02020603050405020304" pitchFamily="18" charset="0"/>
                <a:cs typeface="Times New Roman" panose="02020603050405020304" pitchFamily="18" charset="0"/>
              </a:rPr>
              <a:t>Sentiment analysis used to gather insight from user about a product, service or a brand. It is a part of Social Listening.</a:t>
            </a:r>
          </a:p>
          <a:p>
            <a:r>
              <a:rPr lang="en-US" sz="2000" dirty="0">
                <a:latin typeface="Times New Roman" panose="02020603050405020304" pitchFamily="18" charset="0"/>
                <a:cs typeface="Times New Roman" panose="02020603050405020304" pitchFamily="18" charset="0"/>
              </a:rPr>
              <a:t>It helps us to analyze customer’s review about a business and also to improve it from their feedback.</a:t>
            </a:r>
          </a:p>
        </p:txBody>
      </p:sp>
      <p:pic>
        <p:nvPicPr>
          <p:cNvPr id="5" name="Picture 4">
            <a:extLst>
              <a:ext uri="{FF2B5EF4-FFF2-40B4-BE49-F238E27FC236}">
                <a16:creationId xmlns:a16="http://schemas.microsoft.com/office/drawing/2014/main" id="{6DD231E0-FA99-41BD-8649-4A3C8E494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489" y="1390546"/>
            <a:ext cx="4457700" cy="3238500"/>
          </a:xfrm>
          <a:prstGeom prst="rect">
            <a:avLst/>
          </a:prstGeom>
        </p:spPr>
      </p:pic>
    </p:spTree>
    <p:extLst>
      <p:ext uri="{BB962C8B-B14F-4D97-AF65-F5344CB8AC3E}">
        <p14:creationId xmlns:p14="http://schemas.microsoft.com/office/powerpoint/2010/main" val="141194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91FE-AF66-4018-BAC9-B8AE7369F802}"/>
              </a:ext>
            </a:extLst>
          </p:cNvPr>
          <p:cNvSpPr>
            <a:spLocks noGrp="1"/>
          </p:cNvSpPr>
          <p:nvPr>
            <p:ph type="title"/>
          </p:nvPr>
        </p:nvSpPr>
        <p:spPr/>
        <p:txBody>
          <a:bodyPr/>
          <a:lstStyle/>
          <a:p>
            <a:r>
              <a:rPr lang="en-US" sz="4400" b="1" i="0" dirty="0">
                <a:solidFill>
                  <a:srgbClr val="161616"/>
                </a:solidFill>
                <a:effectLst/>
                <a:latin typeface="Times New Roman" panose="02020603050405020304" pitchFamily="18" charset="0"/>
                <a:cs typeface="Times New Roman" panose="02020603050405020304" pitchFamily="18" charset="0"/>
              </a:rPr>
              <a:t>Clustering analysis</a:t>
            </a:r>
            <a:br>
              <a:rPr lang="en-US" sz="4400" b="1" i="0" dirty="0">
                <a:solidFill>
                  <a:srgbClr val="161616"/>
                </a:solidFill>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BB9432C-B708-41D5-85A1-D3623F874515}"/>
              </a:ext>
            </a:extLst>
          </p:cNvPr>
          <p:cNvSpPr>
            <a:spLocks noGrp="1"/>
          </p:cNvSpPr>
          <p:nvPr>
            <p:ph idx="1"/>
          </p:nvPr>
        </p:nvSpPr>
        <p:spPr>
          <a:xfrm>
            <a:off x="426084" y="598238"/>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Cluster analysis is a mathematical method used to group homogeneous objects into respective categories. It is also known as taxonomy analysis or clustering.</a:t>
            </a:r>
          </a:p>
          <a:p>
            <a:r>
              <a:rPr lang="en-US" sz="2000" dirty="0">
                <a:latin typeface="Times New Roman" panose="02020603050405020304" pitchFamily="18" charset="0"/>
                <a:cs typeface="Times New Roman" panose="02020603050405020304" pitchFamily="18" charset="0"/>
              </a:rPr>
              <a:t>It allows us to analyze various patterns between data element.</a:t>
            </a:r>
          </a:p>
          <a:p>
            <a:r>
              <a:rPr lang="en-US" sz="2000" dirty="0">
                <a:latin typeface="Times New Roman" panose="02020603050405020304" pitchFamily="18" charset="0"/>
                <a:cs typeface="Times New Roman" panose="02020603050405020304" pitchFamily="18" charset="0"/>
              </a:rPr>
              <a:t>It is used in marketing, insurance and geology.</a:t>
            </a:r>
          </a:p>
        </p:txBody>
      </p:sp>
      <p:pic>
        <p:nvPicPr>
          <p:cNvPr id="7" name="Picture 6">
            <a:extLst>
              <a:ext uri="{FF2B5EF4-FFF2-40B4-BE49-F238E27FC236}">
                <a16:creationId xmlns:a16="http://schemas.microsoft.com/office/drawing/2014/main" id="{7A76EF44-C206-4133-ACE5-3CE6EE9E8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921" y="3593523"/>
            <a:ext cx="6426539" cy="2919942"/>
          </a:xfrm>
          <a:prstGeom prst="rect">
            <a:avLst/>
          </a:prstGeom>
        </p:spPr>
      </p:pic>
    </p:spTree>
    <p:extLst>
      <p:ext uri="{BB962C8B-B14F-4D97-AF65-F5344CB8AC3E}">
        <p14:creationId xmlns:p14="http://schemas.microsoft.com/office/powerpoint/2010/main" val="7365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A7F-449F-425B-9D35-979AEA1C20D3}"/>
              </a:ext>
            </a:extLst>
          </p:cNvPr>
          <p:cNvSpPr>
            <a:spLocks noGrp="1"/>
          </p:cNvSpPr>
          <p:nvPr>
            <p:ph type="title"/>
          </p:nvPr>
        </p:nvSpPr>
        <p:spPr/>
        <p:txBody>
          <a:bodyPr/>
          <a:lstStyle/>
          <a:p>
            <a:pPr algn="ctr"/>
            <a:r>
              <a:rPr lang="en-US" sz="3200" b="1" i="0" dirty="0">
                <a:solidFill>
                  <a:srgbClr val="161616"/>
                </a:solidFill>
                <a:effectLst/>
                <a:latin typeface="Times New Roman" panose="02020603050405020304" pitchFamily="18" charset="0"/>
                <a:cs typeface="Times New Roman" panose="02020603050405020304" pitchFamily="18" charset="0"/>
              </a:rPr>
              <a:t>Dashboards and visualization</a:t>
            </a:r>
            <a:br>
              <a:rPr lang="en-US" sz="4400" b="0" i="0" dirty="0">
                <a:solidFill>
                  <a:srgbClr val="161616"/>
                </a:solidFill>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C0FDD3E-B0D7-41B2-B780-1A8971EE1E8A}"/>
              </a:ext>
            </a:extLst>
          </p:cNvPr>
          <p:cNvSpPr>
            <a:spLocks noGrp="1"/>
          </p:cNvSpPr>
          <p:nvPr>
            <p:ph idx="1"/>
          </p:nvPr>
        </p:nvSpPr>
        <p:spPr>
          <a:xfrm>
            <a:off x="838200" y="328127"/>
            <a:ext cx="10515600" cy="4351338"/>
          </a:xfrm>
        </p:spPr>
        <p:txBody>
          <a:bodyPr/>
          <a:lstStyle/>
          <a:p>
            <a:r>
              <a:rPr lang="en-US" sz="2000" dirty="0">
                <a:latin typeface="Times New Roman" panose="02020603050405020304" pitchFamily="18" charset="0"/>
                <a:cs typeface="Times New Roman" panose="02020603050405020304" pitchFamily="18" charset="0"/>
              </a:rPr>
              <a:t>A Dashboard is a tool that provides us information on subscriber or follower and audience reviews.</a:t>
            </a:r>
          </a:p>
          <a:p>
            <a:r>
              <a:rPr lang="en-US" sz="2000" dirty="0">
                <a:latin typeface="Times New Roman" panose="02020603050405020304" pitchFamily="18" charset="0"/>
                <a:cs typeface="Times New Roman" panose="02020603050405020304" pitchFamily="18" charset="0"/>
              </a:rPr>
              <a:t>Visualization is basically graphical representation of data which attracts customer’s attention and easily interpreted by everyone.</a:t>
            </a:r>
          </a:p>
          <a:p>
            <a:endParaRPr lang="en-US" dirty="0"/>
          </a:p>
        </p:txBody>
      </p:sp>
      <p:pic>
        <p:nvPicPr>
          <p:cNvPr id="5" name="Picture 4">
            <a:extLst>
              <a:ext uri="{FF2B5EF4-FFF2-40B4-BE49-F238E27FC236}">
                <a16:creationId xmlns:a16="http://schemas.microsoft.com/office/drawing/2014/main" id="{1940CF5C-2AD4-42A6-AF73-58B40B584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573" y="3116716"/>
            <a:ext cx="7527235" cy="3635265"/>
          </a:xfrm>
          <a:prstGeom prst="rect">
            <a:avLst/>
          </a:prstGeom>
        </p:spPr>
      </p:pic>
    </p:spTree>
    <p:extLst>
      <p:ext uri="{BB962C8B-B14F-4D97-AF65-F5344CB8AC3E}">
        <p14:creationId xmlns:p14="http://schemas.microsoft.com/office/powerpoint/2010/main" val="170007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484509"/>
            <a:ext cx="11360800" cy="763600"/>
          </a:xfrm>
          <a:prstGeom prst="rect">
            <a:avLst/>
          </a:prstGeom>
        </p:spPr>
        <p:txBody>
          <a:bodyPr spcFirstLastPara="1" vert="horz" wrap="square" lIns="121900" tIns="121900" rIns="121900" bIns="121900" rtlCol="0" anchor="t" anchorCtr="0">
            <a:normAutofit/>
          </a:bodyPr>
          <a:lstStyle/>
          <a:p>
            <a:pPr algn="ctr"/>
            <a:r>
              <a:rPr lang="en-US" sz="3200" b="1" dirty="0" err="1">
                <a:latin typeface="Times New Roman" panose="02020603050405020304" pitchFamily="18" charset="0"/>
                <a:cs typeface="Times New Roman" panose="02020603050405020304" pitchFamily="18" charset="0"/>
              </a:rPr>
              <a:t>Organisations</a:t>
            </a:r>
            <a:r>
              <a:rPr lang="en-US" sz="3200" b="1" dirty="0">
                <a:latin typeface="Times New Roman" panose="02020603050405020304" pitchFamily="18" charset="0"/>
                <a:cs typeface="Times New Roman" panose="02020603050405020304" pitchFamily="18" charset="0"/>
              </a:rPr>
              <a:t> view for social media</a:t>
            </a:r>
            <a:endParaRPr sz="2960" b="1" dirty="0"/>
          </a:p>
        </p:txBody>
      </p:sp>
      <p:sp>
        <p:nvSpPr>
          <p:cNvPr id="62" name="Google Shape;62;p14"/>
          <p:cNvSpPr txBox="1">
            <a:spLocks noGrp="1"/>
          </p:cNvSpPr>
          <p:nvPr>
            <p:ph type="body" idx="1"/>
          </p:nvPr>
        </p:nvSpPr>
        <p:spPr>
          <a:xfrm>
            <a:off x="415600" y="1378109"/>
            <a:ext cx="10989000" cy="4720767"/>
          </a:xfrm>
          <a:prstGeom prst="rect">
            <a:avLst/>
          </a:prstGeom>
        </p:spPr>
        <p:txBody>
          <a:bodyPr spcFirstLastPara="1" vert="horz" wrap="square" lIns="121900" tIns="121900" rIns="121900" bIns="121900" rtlCol="0" anchor="t" anchorCtr="0">
            <a:normAutofit fontScale="40000" lnSpcReduction="20000"/>
          </a:bodyPr>
          <a:lstStyle/>
          <a:p>
            <a:pPr marL="457200" indent="-457200" algn="just">
              <a:lnSpc>
                <a:spcPct val="200000"/>
              </a:lnSpc>
              <a:spcBef>
                <a:spcPts val="1333"/>
              </a:spcBef>
              <a:spcAft>
                <a:spcPts val="1333"/>
              </a:spcAft>
              <a:buFont typeface="Arial" panose="020B0604020202020204" pitchFamily="34" charset="0"/>
              <a:buChar char="•"/>
            </a:pPr>
            <a:r>
              <a:rPr lang="en-US" sz="3400" dirty="0">
                <a:solidFill>
                  <a:schemeClr val="dk1"/>
                </a:solidFill>
                <a:latin typeface="Times New Roman" panose="02020603050405020304" pitchFamily="18" charset="0"/>
                <a:cs typeface="Times New Roman" panose="02020603050405020304" pitchFamily="18" charset="0"/>
              </a:rPr>
              <a:t>Organizations are investing in big data analytics as a vital component for monitoring social media activity, especially on social networking sites like Facebook, Twitter, and LinkedIn. As a result, monitoring people's online behavior is becoming increasingly vital for their success.</a:t>
            </a:r>
          </a:p>
          <a:p>
            <a:pPr marL="457200" indent="-457200" algn="just">
              <a:lnSpc>
                <a:spcPct val="200000"/>
              </a:lnSpc>
              <a:spcBef>
                <a:spcPts val="1333"/>
              </a:spcBef>
              <a:spcAft>
                <a:spcPts val="1333"/>
              </a:spcAft>
              <a:buFont typeface="Arial" panose="020B0604020202020204" pitchFamily="34" charset="0"/>
              <a:buChar char="•"/>
            </a:pPr>
            <a:r>
              <a:rPr lang="en-US" sz="3400" dirty="0">
                <a:solidFill>
                  <a:schemeClr val="dk1"/>
                </a:solidFill>
                <a:latin typeface="Times New Roman" panose="02020603050405020304" pitchFamily="18" charset="0"/>
                <a:cs typeface="Times New Roman" panose="02020603050405020304" pitchFamily="18" charset="0"/>
              </a:rPr>
              <a:t>Data on consumers' web surfing, online buying behavior, customer feedback, and marketing research on social networks makes it possible for businesses to acquire fast and comprehensive insights into their customers.</a:t>
            </a:r>
          </a:p>
          <a:p>
            <a:pPr marL="457200" indent="-457200" algn="just">
              <a:lnSpc>
                <a:spcPct val="200000"/>
              </a:lnSpc>
              <a:spcBef>
                <a:spcPts val="1333"/>
              </a:spcBef>
              <a:spcAft>
                <a:spcPts val="1333"/>
              </a:spcAft>
              <a:buFont typeface="Arial" panose="020B0604020202020204" pitchFamily="34" charset="0"/>
              <a:buChar char="•"/>
            </a:pPr>
            <a:r>
              <a:rPr lang="en-US" sz="3400" dirty="0">
                <a:solidFill>
                  <a:schemeClr val="dk1"/>
                </a:solidFill>
                <a:latin typeface="Times New Roman" panose="02020603050405020304" pitchFamily="18" charset="0"/>
                <a:cs typeface="Times New Roman" panose="02020603050405020304" pitchFamily="18" charset="0"/>
              </a:rPr>
              <a:t>As a result, businesses can tailor their market intelligence strategies to meet specific goals such as advertising and product launches, public relations and brand management, customer loyalty, providing personalized services to customers, keeping track of market trends and competitors, reducing risk, and saving money.</a:t>
            </a:r>
          </a:p>
          <a:p>
            <a:pPr marL="0" indent="0" algn="just">
              <a:lnSpc>
                <a:spcPct val="200000"/>
              </a:lnSpc>
              <a:spcBef>
                <a:spcPts val="1333"/>
              </a:spcBef>
              <a:spcAft>
                <a:spcPts val="1333"/>
              </a:spcAft>
              <a:buNone/>
            </a:pPr>
            <a:endParaRPr sz="1800" dirty="0">
              <a:solidFill>
                <a:schemeClr val="dk1"/>
              </a:solidFill>
            </a:endParaRPr>
          </a:p>
        </p:txBody>
      </p:sp>
      <p:cxnSp>
        <p:nvCxnSpPr>
          <p:cNvPr id="63" name="Google Shape;63;p14"/>
          <p:cNvCxnSpPr/>
          <p:nvPr/>
        </p:nvCxnSpPr>
        <p:spPr>
          <a:xfrm>
            <a:off x="632267" y="1306309"/>
            <a:ext cx="10885600" cy="13600"/>
          </a:xfrm>
          <a:prstGeom prst="straightConnector1">
            <a:avLst/>
          </a:prstGeom>
          <a:noFill/>
          <a:ln w="9525" cap="flat" cmpd="sng">
            <a:solidFill>
              <a:srgbClr val="595959"/>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Tree>
    <p:extLst>
      <p:ext uri="{BB962C8B-B14F-4D97-AF65-F5344CB8AC3E}">
        <p14:creationId xmlns:p14="http://schemas.microsoft.com/office/powerpoint/2010/main" val="145721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A73F6E-828D-4268-9904-CE79BFC71585}"/>
              </a:ext>
            </a:extLst>
          </p:cNvPr>
          <p:cNvPicPr>
            <a:picLocks noChangeAspect="1"/>
          </p:cNvPicPr>
          <p:nvPr/>
        </p:nvPicPr>
        <p:blipFill>
          <a:blip r:embed="rId2"/>
          <a:stretch>
            <a:fillRect/>
          </a:stretch>
        </p:blipFill>
        <p:spPr>
          <a:xfrm>
            <a:off x="2743199" y="1046224"/>
            <a:ext cx="6849534" cy="4765552"/>
          </a:xfrm>
          <a:prstGeom prst="rect">
            <a:avLst/>
          </a:prstGeom>
        </p:spPr>
      </p:pic>
    </p:spTree>
    <p:extLst>
      <p:ext uri="{BB962C8B-B14F-4D97-AF65-F5344CB8AC3E}">
        <p14:creationId xmlns:p14="http://schemas.microsoft.com/office/powerpoint/2010/main" val="866519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484509"/>
            <a:ext cx="11360800" cy="763600"/>
          </a:xfrm>
          <a:prstGeom prst="rect">
            <a:avLst/>
          </a:prstGeom>
        </p:spPr>
        <p:txBody>
          <a:bodyPr spcFirstLastPara="1" vert="horz" wrap="square" lIns="121900" tIns="121900" rIns="121900" bIns="121900" rtlCol="0" anchor="t" anchorCtr="0">
            <a:normAutofit/>
          </a:bodyPr>
          <a:lstStyle/>
          <a:p>
            <a:pPr algn="ctr"/>
            <a:r>
              <a:rPr lang="en-US" sz="3200" b="1" dirty="0">
                <a:latin typeface="Times New Roman" panose="02020603050405020304" pitchFamily="18" charset="0"/>
                <a:cs typeface="Times New Roman" panose="02020603050405020304" pitchFamily="18" charset="0"/>
              </a:rPr>
              <a:t>Decision making in </a:t>
            </a:r>
            <a:r>
              <a:rPr lang="en-US" sz="3200" b="1" dirty="0" err="1">
                <a:latin typeface="Times New Roman" panose="02020603050405020304" pitchFamily="18" charset="0"/>
                <a:cs typeface="Times New Roman" panose="02020603050405020304" pitchFamily="18" charset="0"/>
              </a:rPr>
              <a:t>organisation</a:t>
            </a:r>
            <a:endParaRPr sz="2960" b="1" dirty="0">
              <a:latin typeface="Times New Roman" panose="02020603050405020304" pitchFamily="18" charset="0"/>
              <a:cs typeface="Times New Roman" panose="02020603050405020304" pitchFamily="18" charset="0"/>
            </a:endParaRPr>
          </a:p>
        </p:txBody>
      </p:sp>
      <p:sp>
        <p:nvSpPr>
          <p:cNvPr id="62" name="Google Shape;62;p14"/>
          <p:cNvSpPr txBox="1">
            <a:spLocks noGrp="1"/>
          </p:cNvSpPr>
          <p:nvPr>
            <p:ph type="body" idx="1"/>
          </p:nvPr>
        </p:nvSpPr>
        <p:spPr>
          <a:xfrm>
            <a:off x="632267" y="1050563"/>
            <a:ext cx="10069200" cy="4736400"/>
          </a:xfrm>
          <a:prstGeom prst="rect">
            <a:avLst/>
          </a:prstGeom>
        </p:spPr>
        <p:txBody>
          <a:bodyPr spcFirstLastPara="1" vert="horz" wrap="square" lIns="121900" tIns="121900" rIns="121900" bIns="121900" rtlCol="0" anchor="t" anchorCtr="0">
            <a:noAutofit/>
          </a:bodyPr>
          <a:lstStyle/>
          <a:p>
            <a:pPr marL="285750" indent="-285750" algn="just">
              <a:lnSpc>
                <a:spcPct val="150000"/>
              </a:lnSpc>
              <a:spcBef>
                <a:spcPts val="1333"/>
              </a:spcBef>
              <a:spcAft>
                <a:spcPts val="1333"/>
              </a:spcAft>
              <a:buFont typeface="Arial" panose="020B0604020202020204" pitchFamily="34" charset="0"/>
              <a:buChar char="•"/>
            </a:pPr>
            <a:r>
              <a:rPr lang="en-US" sz="2000" dirty="0">
                <a:latin typeface="Times" panose="02020603050405020304" pitchFamily="18" charset="0"/>
                <a:cs typeface="Times" panose="02020603050405020304" pitchFamily="18" charset="0"/>
              </a:rPr>
              <a:t>Marketers may utilize big data to discover social media trends and acquire insights, which can be used to make engagement decisions such as which people to contact with, which set of users should get marketing emails, and so on.</a:t>
            </a:r>
          </a:p>
          <a:p>
            <a:pPr marL="285750" indent="-285750" algn="just">
              <a:lnSpc>
                <a:spcPct val="150000"/>
              </a:lnSpc>
              <a:spcBef>
                <a:spcPts val="1333"/>
              </a:spcBef>
              <a:spcAft>
                <a:spcPts val="1333"/>
              </a:spcAft>
              <a:buFont typeface="Arial" panose="020B0604020202020204" pitchFamily="34" charset="0"/>
              <a:buChar char="•"/>
            </a:pPr>
            <a:r>
              <a:rPr lang="en-US" sz="2000" dirty="0">
                <a:latin typeface="Times" panose="02020603050405020304" pitchFamily="18" charset="0"/>
                <a:cs typeface="Times" panose="02020603050405020304" pitchFamily="18" charset="0"/>
              </a:rPr>
              <a:t>It also enables keeping track of demographics and deciding which social media site to target easier. Big data allows businesses to readily grasp market attitudes, allowing them to develop winning strategies.</a:t>
            </a:r>
          </a:p>
          <a:p>
            <a:pPr marL="285750" indent="-285750" algn="just">
              <a:lnSpc>
                <a:spcPct val="150000"/>
              </a:lnSpc>
              <a:spcBef>
                <a:spcPts val="1333"/>
              </a:spcBef>
              <a:spcAft>
                <a:spcPts val="1333"/>
              </a:spcAft>
              <a:buFont typeface="Arial" panose="020B0604020202020204" pitchFamily="34" charset="0"/>
              <a:buChar char="•"/>
            </a:pPr>
            <a:r>
              <a:rPr lang="en-US" sz="2000" dirty="0">
                <a:latin typeface="Times" panose="02020603050405020304" pitchFamily="18" charset="0"/>
                <a:cs typeface="Times" panose="02020603050405020304" pitchFamily="18" charset="0"/>
              </a:rPr>
              <a:t>Big data assists in making educated decisions to better meet the future demands and expectations of consumers, rather than depending simply on historical performance to determine what improvements are necessary.</a:t>
            </a:r>
          </a:p>
        </p:txBody>
      </p:sp>
      <p:cxnSp>
        <p:nvCxnSpPr>
          <p:cNvPr id="63" name="Google Shape;63;p14"/>
          <p:cNvCxnSpPr/>
          <p:nvPr/>
        </p:nvCxnSpPr>
        <p:spPr>
          <a:xfrm>
            <a:off x="632267" y="1306309"/>
            <a:ext cx="10885600" cy="13600"/>
          </a:xfrm>
          <a:prstGeom prst="straightConnector1">
            <a:avLst/>
          </a:prstGeom>
          <a:noFill/>
          <a:ln w="9525" cap="flat" cmpd="sng">
            <a:solidFill>
              <a:srgbClr val="595959"/>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Tree>
    <p:extLst>
      <p:ext uri="{BB962C8B-B14F-4D97-AF65-F5344CB8AC3E}">
        <p14:creationId xmlns:p14="http://schemas.microsoft.com/office/powerpoint/2010/main" val="1047899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484509"/>
            <a:ext cx="11360800" cy="763600"/>
          </a:xfrm>
          <a:prstGeom prst="rect">
            <a:avLst/>
          </a:prstGeom>
        </p:spPr>
        <p:txBody>
          <a:bodyPr spcFirstLastPara="1" vert="horz" wrap="square" lIns="121900" tIns="121900" rIns="121900" bIns="121900" rtlCol="0" anchor="t" anchorCtr="0">
            <a:normAutofit/>
          </a:bodyPr>
          <a:lstStyle/>
          <a:p>
            <a:pPr algn="ctr"/>
            <a:r>
              <a:rPr lang="en-US" sz="3200" b="1" dirty="0">
                <a:latin typeface="Times New Roman" panose="02020603050405020304" pitchFamily="18" charset="0"/>
                <a:cs typeface="Times New Roman" panose="02020603050405020304" pitchFamily="18" charset="0"/>
              </a:rPr>
              <a:t>Product Insights</a:t>
            </a:r>
            <a:endParaRPr sz="2960" b="1" dirty="0">
              <a:latin typeface="Times New Roman" panose="02020603050405020304" pitchFamily="18" charset="0"/>
              <a:cs typeface="Times New Roman" panose="02020603050405020304" pitchFamily="18" charset="0"/>
            </a:endParaRPr>
          </a:p>
        </p:txBody>
      </p:sp>
      <p:sp>
        <p:nvSpPr>
          <p:cNvPr id="62" name="Google Shape;62;p14"/>
          <p:cNvSpPr txBox="1">
            <a:spLocks noGrp="1"/>
          </p:cNvSpPr>
          <p:nvPr>
            <p:ph type="body" idx="1"/>
          </p:nvPr>
        </p:nvSpPr>
        <p:spPr>
          <a:xfrm>
            <a:off x="632267" y="1378109"/>
            <a:ext cx="10069200" cy="4736400"/>
          </a:xfrm>
          <a:prstGeom prst="rect">
            <a:avLst/>
          </a:prstGeom>
        </p:spPr>
        <p:txBody>
          <a:bodyPr spcFirstLastPara="1" vert="horz" wrap="square" lIns="121900" tIns="121900" rIns="121900" bIns="121900" rtlCol="0" anchor="t" anchorCtr="0">
            <a:noAutofit/>
          </a:bodyPr>
          <a:lstStyle/>
          <a:p>
            <a:pPr marL="342900" indent="-342900" algn="just">
              <a:lnSpc>
                <a:spcPct val="150000"/>
              </a:lnSpc>
              <a:spcBef>
                <a:spcPts val="1333"/>
              </a:spcBef>
              <a:spcAft>
                <a:spcPts val="1333"/>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Social media marketers can effectively use big data to judge future buying patterns and trends. Big data increases the certainty regarding what consumers want, when they want it, and how they want it. This gives businesses insights into what their new products should be like.</a:t>
            </a:r>
          </a:p>
          <a:p>
            <a:pPr marL="342900" indent="-342900" algn="just">
              <a:lnSpc>
                <a:spcPct val="150000"/>
              </a:lnSpc>
              <a:spcBef>
                <a:spcPts val="1333"/>
              </a:spcBef>
              <a:spcAft>
                <a:spcPts val="1333"/>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Businesses can utilize big data to analyze the choices of people, their complaints, what products are missing, faults in the products, etc. This will enable them to make changes in the current product and come out with new innovative products.</a:t>
            </a:r>
          </a:p>
          <a:p>
            <a:pPr marL="0" indent="0" algn="just">
              <a:lnSpc>
                <a:spcPct val="200000"/>
              </a:lnSpc>
              <a:spcBef>
                <a:spcPts val="1333"/>
              </a:spcBef>
              <a:spcAft>
                <a:spcPts val="1333"/>
              </a:spcAft>
              <a:buNone/>
            </a:pPr>
            <a:endParaRPr sz="1800" dirty="0">
              <a:solidFill>
                <a:schemeClr val="dk1"/>
              </a:solidFill>
            </a:endParaRPr>
          </a:p>
        </p:txBody>
      </p:sp>
      <p:cxnSp>
        <p:nvCxnSpPr>
          <p:cNvPr id="63" name="Google Shape;63;p14"/>
          <p:cNvCxnSpPr/>
          <p:nvPr/>
        </p:nvCxnSpPr>
        <p:spPr>
          <a:xfrm>
            <a:off x="632267" y="1306309"/>
            <a:ext cx="10885600" cy="13600"/>
          </a:xfrm>
          <a:prstGeom prst="straightConnector1">
            <a:avLst/>
          </a:prstGeom>
          <a:noFill/>
          <a:ln w="9525" cap="flat" cmpd="sng">
            <a:solidFill>
              <a:srgbClr val="595959"/>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Tree>
    <p:extLst>
      <p:ext uri="{BB962C8B-B14F-4D97-AF65-F5344CB8AC3E}">
        <p14:creationId xmlns:p14="http://schemas.microsoft.com/office/powerpoint/2010/main" val="26807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01443"/>
            <a:ext cx="11360800" cy="763600"/>
          </a:xfrm>
          <a:prstGeom prst="rect">
            <a:avLst/>
          </a:prstGeom>
        </p:spPr>
        <p:txBody>
          <a:bodyPr spcFirstLastPara="1" vert="horz" wrap="square" lIns="121900" tIns="121900" rIns="121900" bIns="121900" rtlCol="0" anchor="t" anchorCtr="0">
            <a:normAutofit/>
          </a:bodyPr>
          <a:lstStyle/>
          <a:p>
            <a:pPr algn="ctr"/>
            <a:r>
              <a:rPr lang="en-US" sz="2960" b="1" dirty="0">
                <a:latin typeface="Times New Roman" panose="02020603050405020304" pitchFamily="18" charset="0"/>
                <a:cs typeface="Times New Roman" panose="02020603050405020304" pitchFamily="18" charset="0"/>
              </a:rPr>
              <a:t>Social media</a:t>
            </a:r>
            <a:endParaRPr sz="2960" b="1" dirty="0">
              <a:latin typeface="Times New Roman" panose="02020603050405020304" pitchFamily="18" charset="0"/>
              <a:cs typeface="Times New Roman" panose="02020603050405020304" pitchFamily="18" charset="0"/>
            </a:endParaRPr>
          </a:p>
        </p:txBody>
      </p:sp>
      <p:cxnSp>
        <p:nvCxnSpPr>
          <p:cNvPr id="63" name="Google Shape;63;p14"/>
          <p:cNvCxnSpPr/>
          <p:nvPr/>
        </p:nvCxnSpPr>
        <p:spPr>
          <a:xfrm>
            <a:off x="632267" y="1306309"/>
            <a:ext cx="10885600" cy="13600"/>
          </a:xfrm>
          <a:prstGeom prst="straightConnector1">
            <a:avLst/>
          </a:prstGeom>
          <a:noFill/>
          <a:ln w="9525" cap="flat" cmpd="sng">
            <a:solidFill>
              <a:srgbClr val="595959"/>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069" y="1378108"/>
            <a:ext cx="10885600" cy="5531606"/>
          </a:xfrm>
          <a:prstGeom prst="rect">
            <a:avLst/>
          </a:prstGeom>
        </p:spPr>
      </p:pic>
    </p:spTree>
    <p:extLst>
      <p:ext uri="{BB962C8B-B14F-4D97-AF65-F5344CB8AC3E}">
        <p14:creationId xmlns:p14="http://schemas.microsoft.com/office/powerpoint/2010/main" val="292364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xenonstack.com/hubfs/xenonstack-big-data-challen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370" y="2552131"/>
            <a:ext cx="4205630" cy="4305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5D36DA-88A5-414A-92CC-7B83349375C8}"/>
              </a:ext>
            </a:extLst>
          </p:cNvPr>
          <p:cNvSpPr>
            <a:spLocks noGrp="1"/>
          </p:cNvSpPr>
          <p:nvPr>
            <p:ph type="title"/>
          </p:nvPr>
        </p:nvSpPr>
        <p:spPr>
          <a:xfrm>
            <a:off x="319635" y="494286"/>
            <a:ext cx="11029616" cy="1188720"/>
          </a:xfrm>
        </p:spPr>
        <p:txBody>
          <a:bodyPr/>
          <a:lstStyle/>
          <a:p>
            <a:pPr algn="ctr"/>
            <a:r>
              <a:rPr lang="en-US" b="1" dirty="0">
                <a:latin typeface="Times New Roman" panose="02020603050405020304" pitchFamily="18" charset="0"/>
                <a:cs typeface="Times New Roman" panose="02020603050405020304" pitchFamily="18" charset="0"/>
              </a:rPr>
              <a:t>Research Challenges</a:t>
            </a:r>
          </a:p>
        </p:txBody>
      </p:sp>
      <p:sp>
        <p:nvSpPr>
          <p:cNvPr id="3" name="Subtitle 2">
            <a:extLst>
              <a:ext uri="{FF2B5EF4-FFF2-40B4-BE49-F238E27FC236}">
                <a16:creationId xmlns:a16="http://schemas.microsoft.com/office/drawing/2014/main" id="{022CB9D2-287A-244E-865C-DAA96924383A}"/>
              </a:ext>
            </a:extLst>
          </p:cNvPr>
          <p:cNvSpPr>
            <a:spLocks noGrp="1"/>
          </p:cNvSpPr>
          <p:nvPr>
            <p:ph idx="1"/>
          </p:nvPr>
        </p:nvSpPr>
        <p:spPr>
          <a:xfrm>
            <a:off x="319635" y="1683006"/>
            <a:ext cx="7677953" cy="4351338"/>
          </a:xfrm>
        </p:spPr>
        <p:txBody>
          <a:bodyPr>
            <a:normAutofit/>
          </a:bodyPr>
          <a:lstStyle/>
          <a:p>
            <a:pPr algn="ctr">
              <a:buFont typeface="Arial" panose="020B0604020202020204" pitchFamily="34" charset="0"/>
              <a:buChar char="•"/>
            </a:pPr>
            <a:endParaRPr lang="en-US" b="1" dirty="0"/>
          </a:p>
          <a:p>
            <a:pPr>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Big data analytics on social media provide tremendous benefits to</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businesses and individuals in </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terms of </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making good decisions.</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Nonetheless, Several issues remain</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unresolved. </a:t>
            </a:r>
          </a:p>
          <a:p>
            <a:pPr>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To address similar challenges, some big data problems necessitate concentrated perspiration from </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the big data  exploration communities,  companies, and government.</a:t>
            </a:r>
          </a:p>
          <a:p>
            <a:pPr marL="0" indent="0">
              <a:buNone/>
            </a:pPr>
            <a:endParaRPr lang="en-US" b="1" dirty="0"/>
          </a:p>
        </p:txBody>
      </p:sp>
    </p:spTree>
    <p:extLst>
      <p:ext uri="{BB962C8B-B14F-4D97-AF65-F5344CB8AC3E}">
        <p14:creationId xmlns:p14="http://schemas.microsoft.com/office/powerpoint/2010/main" val="38567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C83-A7B0-472A-987D-C3D473A4343A}"/>
              </a:ext>
            </a:extLst>
          </p:cNvPr>
          <p:cNvSpPr>
            <a:spLocks noGrp="1"/>
          </p:cNvSpPr>
          <p:nvPr>
            <p:ph type="title"/>
          </p:nvPr>
        </p:nvSpPr>
        <p:spPr/>
        <p:txBody>
          <a:bodyPr/>
          <a:lstStyle/>
          <a:p>
            <a:r>
              <a:rPr lang="en-US" dirty="0"/>
              <a:t>Data sources used in the given research</a:t>
            </a:r>
          </a:p>
        </p:txBody>
      </p:sp>
      <p:sp>
        <p:nvSpPr>
          <p:cNvPr id="3" name="Content Placeholder 2">
            <a:extLst>
              <a:ext uri="{FF2B5EF4-FFF2-40B4-BE49-F238E27FC236}">
                <a16:creationId xmlns:a16="http://schemas.microsoft.com/office/drawing/2014/main" id="{861023EE-9EBC-4498-95CE-67978E51F6B2}"/>
              </a:ext>
            </a:extLst>
          </p:cNvPr>
          <p:cNvSpPr>
            <a:spLocks noGrp="1"/>
          </p:cNvSpPr>
          <p:nvPr>
            <p:ph idx="1"/>
          </p:nvPr>
        </p:nvSpPr>
        <p:spPr>
          <a:xfrm>
            <a:off x="581193" y="1611757"/>
            <a:ext cx="11029615" cy="3634486"/>
          </a:xfrm>
        </p:spPr>
        <p:txBody>
          <a:bodyPr/>
          <a:lstStyle/>
          <a:p>
            <a:r>
              <a:rPr lang="en-US" b="1" dirty="0">
                <a:solidFill>
                  <a:schemeClr val="accent1"/>
                </a:solidFill>
                <a:latin typeface="Times New Roman" panose="02020603050405020304" pitchFamily="18" charset="0"/>
                <a:cs typeface="Times New Roman" panose="02020603050405020304" pitchFamily="18" charset="0"/>
              </a:rPr>
              <a:t>46%</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current studies perform analysis </a:t>
            </a:r>
            <a:r>
              <a:rPr lang="en-US" b="1" dirty="0">
                <a:latin typeface="Times New Roman" panose="02020603050405020304" pitchFamily="18" charset="0"/>
                <a:cs typeface="Times New Roman" panose="02020603050405020304" pitchFamily="18" charset="0"/>
              </a:rPr>
              <a:t>on tweets produced in microblogging</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 total of </a:t>
            </a:r>
            <a:r>
              <a:rPr lang="en-US" b="1" dirty="0">
                <a:solidFill>
                  <a:schemeClr val="accent1"/>
                </a:solidFill>
                <a:latin typeface="Times New Roman" panose="02020603050405020304" pitchFamily="18" charset="0"/>
                <a:cs typeface="Times New Roman" panose="02020603050405020304" pitchFamily="18" charset="0"/>
              </a:rPr>
              <a:t>17% </a:t>
            </a:r>
            <a:r>
              <a:rPr lang="en-US" dirty="0">
                <a:latin typeface="Times New Roman" panose="02020603050405020304" pitchFamily="18" charset="0"/>
                <a:cs typeface="Times New Roman" panose="02020603050405020304" pitchFamily="18" charset="0"/>
              </a:rPr>
              <a:t>of these studies perform analysis on </a:t>
            </a:r>
            <a:r>
              <a:rPr lang="en-US" b="1" dirty="0">
                <a:latin typeface="Times New Roman" panose="02020603050405020304" pitchFamily="18" charset="0"/>
                <a:cs typeface="Times New Roman" panose="02020603050405020304" pitchFamily="18" charset="0"/>
              </a:rPr>
              <a:t>reviews by users, such as product and movie reviews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The comments are also considered the opinions and views tracked in textual content. </a:t>
            </a:r>
          </a:p>
          <a:p>
            <a:r>
              <a:rPr lang="en-US" dirty="0">
                <a:latin typeface="Times New Roman" panose="02020603050405020304" pitchFamily="18" charset="0"/>
                <a:cs typeface="Times New Roman" panose="02020603050405020304" pitchFamily="18" charset="0"/>
              </a:rPr>
              <a:t>Moreover, </a:t>
            </a:r>
            <a:r>
              <a:rPr lang="en-US" b="1" dirty="0">
                <a:solidFill>
                  <a:schemeClr val="accent1"/>
                </a:solidFill>
                <a:latin typeface="Times New Roman" panose="02020603050405020304" pitchFamily="18" charset="0"/>
                <a:cs typeface="Times New Roman" panose="02020603050405020304" pitchFamily="18" charset="0"/>
              </a:rPr>
              <a:t>10% </a:t>
            </a:r>
            <a:r>
              <a:rPr lang="en-US" dirty="0">
                <a:latin typeface="Times New Roman" panose="02020603050405020304" pitchFamily="18" charset="0"/>
                <a:cs typeface="Times New Roman" panose="02020603050405020304" pitchFamily="18" charset="0"/>
              </a:rPr>
              <a:t>of these studies use </a:t>
            </a:r>
            <a:r>
              <a:rPr lang="en-US" b="1" dirty="0">
                <a:latin typeface="Times New Roman" panose="02020603050405020304" pitchFamily="18" charset="0"/>
                <a:cs typeface="Times New Roman" panose="02020603050405020304" pitchFamily="18" charset="0"/>
              </a:rPr>
              <a:t>blogpost</a:t>
            </a:r>
            <a:r>
              <a:rPr lang="en-US" dirty="0">
                <a:latin typeface="Times New Roman" panose="02020603050405020304" pitchFamily="18" charset="0"/>
                <a:cs typeface="Times New Roman" panose="02020603050405020304" pitchFamily="18" charset="0"/>
              </a:rPr>
              <a:t> as their data sources, while </a:t>
            </a:r>
            <a:r>
              <a:rPr lang="en-US" b="1" dirty="0">
                <a:latin typeface="Times New Roman" panose="02020603050405020304" pitchFamily="18" charset="0"/>
                <a:cs typeface="Times New Roman" panose="02020603050405020304" pitchFamily="18" charset="0"/>
              </a:rPr>
              <a:t>news articles and forum </a:t>
            </a:r>
            <a:r>
              <a:rPr lang="en-US" dirty="0">
                <a:latin typeface="Times New Roman" panose="02020603050405020304" pitchFamily="18" charset="0"/>
                <a:cs typeface="Times New Roman" panose="02020603050405020304" pitchFamily="18" charset="0"/>
              </a:rPr>
              <a:t>posts are used for analysis by </a:t>
            </a:r>
            <a:r>
              <a:rPr lang="en-US" b="1" dirty="0">
                <a:solidFill>
                  <a:schemeClr val="accent1"/>
                </a:solidFill>
                <a:latin typeface="Times New Roman" panose="02020603050405020304" pitchFamily="18" charset="0"/>
                <a:cs typeface="Times New Roman" panose="02020603050405020304" pitchFamily="18" charset="0"/>
              </a:rPr>
              <a:t>9% </a:t>
            </a:r>
            <a:r>
              <a:rPr lang="en-US" b="1" dirty="0">
                <a:latin typeface="Times New Roman" panose="02020603050405020304" pitchFamily="18" charset="0"/>
                <a:cs typeface="Times New Roman" panose="02020603050405020304" pitchFamily="18" charset="0"/>
              </a:rPr>
              <a:t>and </a:t>
            </a:r>
            <a:r>
              <a:rPr lang="en-US" b="1" dirty="0">
                <a:solidFill>
                  <a:schemeClr val="accent1"/>
                </a:solidFill>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of the selected studies, respectively. </a:t>
            </a:r>
          </a:p>
          <a:p>
            <a:r>
              <a:rPr lang="en-US" dirty="0">
                <a:latin typeface="Times New Roman" panose="02020603050405020304" pitchFamily="18" charset="0"/>
                <a:cs typeface="Times New Roman" panose="02020603050405020304" pitchFamily="18" charset="0"/>
              </a:rPr>
              <a:t>A total of </a:t>
            </a:r>
            <a:r>
              <a:rPr lang="en-US" b="1" dirty="0">
                <a:solidFill>
                  <a:schemeClr val="accent1"/>
                </a:solidFill>
                <a:latin typeface="Times New Roman" panose="02020603050405020304" pitchFamily="18" charset="0"/>
                <a:cs typeface="Times New Roman" panose="02020603050405020304" pitchFamily="18" charset="0"/>
              </a:rPr>
              <a:t>5%</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studies use </a:t>
            </a:r>
            <a:r>
              <a:rPr lang="en-US" b="1" dirty="0">
                <a:latin typeface="Times New Roman" panose="02020603050405020304" pitchFamily="18" charset="0"/>
                <a:cs typeface="Times New Roman" panose="02020603050405020304" pitchFamily="18" charset="0"/>
              </a:rPr>
              <a:t>Q&amp;A posts </a:t>
            </a:r>
            <a:r>
              <a:rPr lang="en-US" dirty="0">
                <a:latin typeface="Times New Roman" panose="02020603050405020304" pitchFamily="18" charset="0"/>
                <a:cs typeface="Times New Roman" panose="02020603050405020304" pitchFamily="18" charset="0"/>
              </a:rPr>
              <a:t>(from question and answers sites) as their data source. Similarly, tags in sites, such as</a:t>
            </a:r>
            <a:r>
              <a:rPr lang="en-US" b="1" dirty="0">
                <a:latin typeface="Times New Roman" panose="02020603050405020304" pitchFamily="18" charset="0"/>
                <a:cs typeface="Times New Roman" panose="02020603050405020304" pitchFamily="18" charset="0"/>
              </a:rPr>
              <a:t> Tumblr and Flickr</a:t>
            </a:r>
            <a:r>
              <a:rPr lang="en-US" dirty="0">
                <a:latin typeface="Times New Roman" panose="02020603050405020304" pitchFamily="18" charset="0"/>
                <a:cs typeface="Times New Roman" panose="02020603050405020304" pitchFamily="18" charset="0"/>
              </a:rPr>
              <a:t>, are also used by </a:t>
            </a:r>
            <a:r>
              <a:rPr lang="en-US" b="1" dirty="0">
                <a:solidFill>
                  <a:schemeClr val="accent1"/>
                </a:solidFill>
                <a:latin typeface="Times New Roman" panose="02020603050405020304" pitchFamily="18" charset="0"/>
                <a:cs typeface="Times New Roman" panose="02020603050405020304" pitchFamily="18" charset="0"/>
              </a:rPr>
              <a:t>5%</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selected studies.</a:t>
            </a:r>
          </a:p>
        </p:txBody>
      </p:sp>
    </p:spTree>
    <p:extLst>
      <p:ext uri="{BB962C8B-B14F-4D97-AF65-F5344CB8AC3E}">
        <p14:creationId xmlns:p14="http://schemas.microsoft.com/office/powerpoint/2010/main" val="200436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CF20-5916-FB4B-B50B-9CE27ACCB372}"/>
              </a:ext>
            </a:extLst>
          </p:cNvPr>
          <p:cNvSpPr>
            <a:spLocks noGrp="1"/>
          </p:cNvSpPr>
          <p:nvPr>
            <p:ph type="title"/>
          </p:nvPr>
        </p:nvSpPr>
        <p:spPr>
          <a:xfrm>
            <a:off x="756557" y="283482"/>
            <a:ext cx="10515600" cy="1325563"/>
          </a:xfrm>
        </p:spPr>
        <p:txBody>
          <a:bodyPr>
            <a:normAutofit/>
          </a:bodyPr>
          <a:lstStyle/>
          <a:p>
            <a:r>
              <a:rPr lang="en-US" b="1" dirty="0"/>
              <a:t> </a:t>
            </a:r>
            <a:r>
              <a:rPr lang="en-US" b="1" dirty="0">
                <a:latin typeface="Times" panose="02020603050405020304" pitchFamily="18" charset="0"/>
                <a:cs typeface="Times" panose="02020603050405020304" pitchFamily="18" charset="0"/>
              </a:rPr>
              <a:t>challenges of big data analytics</a:t>
            </a:r>
            <a:br>
              <a:rPr lang="en-US" dirty="0">
                <a:latin typeface="Times" panose="02020603050405020304" pitchFamily="18" charset="0"/>
                <a:cs typeface="Times" panose="02020603050405020304" pitchFamily="18" charset="0"/>
              </a:rPr>
            </a:br>
            <a:endParaRPr lang="en-US"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906C0BB3-440A-DB4B-95EE-726ADE99FCCC}"/>
              </a:ext>
            </a:extLst>
          </p:cNvPr>
          <p:cNvSpPr>
            <a:spLocks noGrp="1"/>
          </p:cNvSpPr>
          <p:nvPr>
            <p:ph idx="1"/>
          </p:nvPr>
        </p:nvSpPr>
        <p:spPr>
          <a:xfrm>
            <a:off x="756557" y="1382979"/>
            <a:ext cx="10515600" cy="4351338"/>
          </a:xfrm>
        </p:spPr>
        <p:txBody>
          <a:bodyPr>
            <a:normAutofit fontScale="92500" lnSpcReduction="10000"/>
          </a:bodyPr>
          <a:lstStyle/>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There are various challenges in analytics of big data </a:t>
            </a:r>
          </a:p>
          <a:p>
            <a:pPr marL="0" indent="0">
              <a:buNone/>
            </a:pPr>
            <a:r>
              <a:rPr lang="en-US" sz="2000" dirty="0">
                <a:latin typeface="Times New Roman" panose="02020603050405020304" pitchFamily="18" charset="0"/>
                <a:cs typeface="Times New Roman" panose="02020603050405020304" pitchFamily="18" charset="0"/>
              </a:rPr>
              <a:t>in the following dimension,…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Volume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Velocity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Variety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Variability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Veracity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Value and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Availability</a:t>
            </a:r>
          </a:p>
        </p:txBody>
      </p:sp>
      <p:sp>
        <p:nvSpPr>
          <p:cNvPr id="5" name="TextBox 4">
            <a:extLst>
              <a:ext uri="{FF2B5EF4-FFF2-40B4-BE49-F238E27FC236}">
                <a16:creationId xmlns:a16="http://schemas.microsoft.com/office/drawing/2014/main" id="{8F07592B-51F4-D04F-AE3E-8A8A88F4ECCF}"/>
              </a:ext>
            </a:extLst>
          </p:cNvPr>
          <p:cNvSpPr txBox="1"/>
          <p:nvPr/>
        </p:nvSpPr>
        <p:spPr>
          <a:xfrm>
            <a:off x="8811905" y="6868236"/>
            <a:ext cx="1828800" cy="1828800"/>
          </a:xfrm>
          <a:prstGeom prst="rect">
            <a:avLst/>
          </a:prstGeom>
          <a:noFill/>
        </p:spPr>
        <p:txBody>
          <a:bodyPr wrap="square" rtlCol="0">
            <a:spAutoFit/>
          </a:bodyPr>
          <a:lstStyle/>
          <a:p>
            <a:pPr algn="l"/>
            <a:endParaRPr lang="en-US"/>
          </a:p>
        </p:txBody>
      </p:sp>
      <p:pic>
        <p:nvPicPr>
          <p:cNvPr id="2050" name="Picture 2" descr="Research challenges of big data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357" y="1123683"/>
            <a:ext cx="5522795" cy="516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4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D2CB-7985-423B-9F06-1FA55AEE8E10}"/>
              </a:ext>
            </a:extLst>
          </p:cNvPr>
          <p:cNvSpPr>
            <a:spLocks noGrp="1"/>
          </p:cNvSpPr>
          <p:nvPr>
            <p:ph type="title"/>
          </p:nvPr>
        </p:nvSpPr>
        <p:spPr/>
        <p:txBody>
          <a:bodyPr/>
          <a:lstStyle/>
          <a:p>
            <a:r>
              <a:rPr lang="en-US" dirty="0"/>
              <a:t>OVERVIEW of challenges</a:t>
            </a:r>
          </a:p>
        </p:txBody>
      </p:sp>
      <p:pic>
        <p:nvPicPr>
          <p:cNvPr id="5" name="Content Placeholder 4">
            <a:extLst>
              <a:ext uri="{FF2B5EF4-FFF2-40B4-BE49-F238E27FC236}">
                <a16:creationId xmlns:a16="http://schemas.microsoft.com/office/drawing/2014/main" id="{C12D2F41-5E83-4FDB-AA62-6B3F8A75A80C}"/>
              </a:ext>
            </a:extLst>
          </p:cNvPr>
          <p:cNvPicPr>
            <a:picLocks noGrp="1" noChangeAspect="1"/>
          </p:cNvPicPr>
          <p:nvPr>
            <p:ph idx="1"/>
          </p:nvPr>
        </p:nvPicPr>
        <p:blipFill rotWithShape="1">
          <a:blip r:embed="rId2"/>
          <a:srcRect t="2608" r="23553" b="17253"/>
          <a:stretch/>
        </p:blipFill>
        <p:spPr>
          <a:xfrm>
            <a:off x="792217" y="2090056"/>
            <a:ext cx="10572469" cy="3980543"/>
          </a:xfrm>
          <a:prstGeom prst="rect">
            <a:avLst/>
          </a:prstGeom>
        </p:spPr>
      </p:pic>
    </p:spTree>
    <p:extLst>
      <p:ext uri="{BB962C8B-B14F-4D97-AF65-F5344CB8AC3E}">
        <p14:creationId xmlns:p14="http://schemas.microsoft.com/office/powerpoint/2010/main" val="2985838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1A8B-60B5-6E4B-8690-B4DC5AEB7D4D}"/>
              </a:ext>
            </a:extLst>
          </p:cNvPr>
          <p:cNvSpPr>
            <a:spLocks noGrp="1"/>
          </p:cNvSpPr>
          <p:nvPr>
            <p:ph type="title"/>
          </p:nvPr>
        </p:nvSpPr>
        <p:spPr>
          <a:xfrm>
            <a:off x="581192" y="206195"/>
            <a:ext cx="11029616" cy="1188720"/>
          </a:xfrm>
        </p:spPr>
        <p:txBody>
          <a:bodyPr/>
          <a:lstStyle/>
          <a:p>
            <a:pPr algn="ctr"/>
            <a:r>
              <a:rPr lang="en-US" b="1" dirty="0">
                <a:latin typeface="Times New Roman" panose="02020603050405020304" pitchFamily="18" charset="0"/>
                <a:cs typeface="Times New Roman" panose="02020603050405020304" pitchFamily="18" charset="0"/>
              </a:rPr>
              <a:t>Volume</a:t>
            </a:r>
          </a:p>
        </p:txBody>
      </p:sp>
      <p:sp>
        <p:nvSpPr>
          <p:cNvPr id="3" name="Content Placeholder 2">
            <a:extLst>
              <a:ext uri="{FF2B5EF4-FFF2-40B4-BE49-F238E27FC236}">
                <a16:creationId xmlns:a16="http://schemas.microsoft.com/office/drawing/2014/main" id="{E7AF93E0-D164-F442-BF10-114A08D74F77}"/>
              </a:ext>
            </a:extLst>
          </p:cNvPr>
          <p:cNvSpPr>
            <a:spLocks noGrp="1"/>
          </p:cNvSpPr>
          <p:nvPr>
            <p:ph idx="1"/>
          </p:nvPr>
        </p:nvSpPr>
        <p:spPr>
          <a:xfrm>
            <a:off x="581192" y="2013318"/>
            <a:ext cx="5715875" cy="3634486"/>
          </a:xfrm>
        </p:spPr>
        <p:txBody>
          <a:bodyPr>
            <a:normAutofit fontScale="85000" lnSpcReduction="10000"/>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growth in data volume is due to a number of things.
Data based on transactions that has been stored throughout time.
Unstructured data pouring in from social media.
The amount of sensor and machine-to-machine data being gathered is growing.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Excessive data volume used to be a storage issue, but as storage costs have decreased, other issues have emerged, such as how to assess relevance within high data volumes and how to apply analytics to produce value from relevant information.</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pic>
        <p:nvPicPr>
          <p:cNvPr id="6" name="Picture 5"/>
          <p:cNvPicPr>
            <a:picLocks noChangeAspect="1"/>
          </p:cNvPicPr>
          <p:nvPr/>
        </p:nvPicPr>
        <p:blipFill rotWithShape="1">
          <a:blip r:embed="rId2"/>
          <a:srcRect l="-1248" t="480" r="66614" b="-480"/>
          <a:stretch/>
        </p:blipFill>
        <p:spPr>
          <a:xfrm>
            <a:off x="6182436" y="1369194"/>
            <a:ext cx="5750255" cy="5488806"/>
          </a:xfrm>
          <a:prstGeom prst="rect">
            <a:avLst/>
          </a:prstGeom>
        </p:spPr>
      </p:pic>
    </p:spTree>
    <p:extLst>
      <p:ext uri="{BB962C8B-B14F-4D97-AF65-F5344CB8AC3E}">
        <p14:creationId xmlns:p14="http://schemas.microsoft.com/office/powerpoint/2010/main" val="342478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53B6-786A-584F-AD66-4954C848A7BC}"/>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Volume</a:t>
            </a:r>
          </a:p>
        </p:txBody>
      </p:sp>
      <p:pic>
        <p:nvPicPr>
          <p:cNvPr id="4" name="Picture 4">
            <a:extLst>
              <a:ext uri="{FF2B5EF4-FFF2-40B4-BE49-F238E27FC236}">
                <a16:creationId xmlns:a16="http://schemas.microsoft.com/office/drawing/2014/main" id="{91568611-3EA2-224E-ABCF-F8B7046888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1823" y="2043339"/>
            <a:ext cx="9061354" cy="4351338"/>
          </a:xfrm>
        </p:spPr>
      </p:pic>
    </p:spTree>
    <p:extLst>
      <p:ext uri="{BB962C8B-B14F-4D97-AF65-F5344CB8AC3E}">
        <p14:creationId xmlns:p14="http://schemas.microsoft.com/office/powerpoint/2010/main" val="369599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936F-93F4-E543-8DB6-B813A68E8CEC}"/>
              </a:ext>
            </a:extLst>
          </p:cNvPr>
          <p:cNvSpPr>
            <a:spLocks noGrp="1"/>
          </p:cNvSpPr>
          <p:nvPr>
            <p:ph type="title"/>
          </p:nvPr>
        </p:nvSpPr>
        <p:spPr>
          <a:xfrm>
            <a:off x="324184" y="483791"/>
            <a:ext cx="11029616" cy="1188720"/>
          </a:xfrm>
        </p:spPr>
        <p:txBody>
          <a:bodyPr/>
          <a:lstStyle/>
          <a:p>
            <a:pPr algn="ctr"/>
            <a:r>
              <a:rPr lang="en-US" b="1" dirty="0">
                <a:latin typeface="Times New Roman" panose="02020603050405020304" pitchFamily="18" charset="0"/>
                <a:cs typeface="Times New Roman" panose="02020603050405020304" pitchFamily="18" charset="0"/>
              </a:rPr>
              <a:t>Velocity</a:t>
            </a:r>
          </a:p>
        </p:txBody>
      </p:sp>
      <p:sp>
        <p:nvSpPr>
          <p:cNvPr id="3" name="Content Placeholder 2">
            <a:extLst>
              <a:ext uri="{FF2B5EF4-FFF2-40B4-BE49-F238E27FC236}">
                <a16:creationId xmlns:a16="http://schemas.microsoft.com/office/drawing/2014/main" id="{FC8E172C-22F7-8D44-AA0F-BBDF23F60CF0}"/>
              </a:ext>
            </a:extLst>
          </p:cNvPr>
          <p:cNvSpPr>
            <a:spLocks noGrp="1"/>
          </p:cNvSpPr>
          <p:nvPr>
            <p:ph idx="1"/>
          </p:nvPr>
        </p:nvSpPr>
        <p:spPr>
          <a:xfrm>
            <a:off x="838199" y="2162225"/>
            <a:ext cx="6408761" cy="4695775"/>
          </a:xfrm>
        </p:spPr>
        <p:txBody>
          <a:bodyPr anchor="t">
            <a:normAutofit/>
          </a:bodyPr>
          <a:lstStyle/>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is coming in at an incredible rate, and it </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needs to be processed quickly.</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need to deal with massive amounts of data in near-real time is being driven by Radio frequency identification (RFID) tags, sensors, and smart meters. </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Most businesses find it difficult to react quickly enough to keep up with data generating speeds.</a:t>
            </a:r>
          </a:p>
          <a:p>
            <a:pPr marL="0" indent="0">
              <a:buNone/>
            </a:pPr>
            <a:endParaRPr lang="en-US" b="0" i="0" dirty="0">
              <a:effectLst/>
              <a:latin typeface="Open Sans" panose="020B0606030504020204" pitchFamily="34" charset="0"/>
            </a:endParaRPr>
          </a:p>
          <a:p>
            <a:endParaRPr lang="en-US" dirty="0"/>
          </a:p>
        </p:txBody>
      </p:sp>
      <p:pic>
        <p:nvPicPr>
          <p:cNvPr id="7" name="Picture 4" descr="https://datascience.aero/wp-content/uploads/2019/02/3V.jpg"/>
          <p:cNvPicPr>
            <a:picLocks noChangeAspect="1" noChangeArrowheads="1"/>
          </p:cNvPicPr>
          <p:nvPr/>
        </p:nvPicPr>
        <p:blipFill rotWithShape="1">
          <a:blip r:embed="rId2">
            <a:extLst>
              <a:ext uri="{28A0092B-C50C-407E-A947-70E740481C1C}">
                <a14:useLocalDpi xmlns:a14="http://schemas.microsoft.com/office/drawing/2010/main" val="0"/>
              </a:ext>
            </a:extLst>
          </a:blip>
          <a:srcRect l="68280"/>
          <a:stretch/>
        </p:blipFill>
        <p:spPr bwMode="auto">
          <a:xfrm>
            <a:off x="7453337" y="1678744"/>
            <a:ext cx="4738663" cy="517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810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266F-A877-6F46-B70E-3416DF0A104F}"/>
              </a:ext>
            </a:extLst>
          </p:cNvPr>
          <p:cNvSpPr>
            <a:spLocks noGrp="1"/>
          </p:cNvSpPr>
          <p:nvPr>
            <p:ph type="title"/>
          </p:nvPr>
        </p:nvSpPr>
        <p:spPr>
          <a:xfrm>
            <a:off x="324184" y="486779"/>
            <a:ext cx="11029616" cy="1188720"/>
          </a:xfrm>
        </p:spPr>
        <p:txBody>
          <a:bodyPr/>
          <a:lstStyle/>
          <a:p>
            <a:pPr algn="ctr"/>
            <a:r>
              <a:rPr lang="en-US" b="1" dirty="0">
                <a:latin typeface="Times New Roman" panose="02020603050405020304" pitchFamily="18" charset="0"/>
                <a:cs typeface="Times New Roman" panose="02020603050405020304" pitchFamily="18" charset="0"/>
              </a:rPr>
              <a:t>Velocity</a:t>
            </a:r>
          </a:p>
        </p:txBody>
      </p:sp>
      <p:sp>
        <p:nvSpPr>
          <p:cNvPr id="3" name="Content Placeholder 2">
            <a:extLst>
              <a:ext uri="{FF2B5EF4-FFF2-40B4-BE49-F238E27FC236}">
                <a16:creationId xmlns:a16="http://schemas.microsoft.com/office/drawing/2014/main" id="{3F247EDD-1F61-5D4D-8799-39AFD3AE7D8D}"/>
              </a:ext>
            </a:extLst>
          </p:cNvPr>
          <p:cNvSpPr>
            <a:spLocks noGrp="1"/>
          </p:cNvSpPr>
          <p:nvPr>
            <p:ph idx="1"/>
          </p:nvPr>
        </p:nvSpPr>
        <p:spPr>
          <a:xfrm>
            <a:off x="840500" y="1675499"/>
            <a:ext cx="6012976" cy="4351338"/>
          </a:xfrm>
        </p:spPr>
        <p:txBody>
          <a:bodyPr/>
          <a:lstStyle/>
          <a:p>
            <a:r>
              <a:rPr lang="en-US" sz="2000" b="0" i="0" dirty="0">
                <a:solidFill>
                  <a:srgbClr val="292929"/>
                </a:solidFill>
                <a:effectLst/>
                <a:latin typeface="Times New Roman" panose="02020603050405020304" pitchFamily="18" charset="0"/>
                <a:cs typeface="Times New Roman" panose="02020603050405020304" pitchFamily="18" charset="0"/>
              </a:rPr>
              <a:t>In the year 2000, Google was receiving 32.8 million searches per day. As for 2018, Google was receiving 5.6 billion searches per day!</a:t>
            </a:r>
          </a:p>
          <a:p>
            <a:r>
              <a:rPr lang="en-US" sz="2000" b="0" i="0" dirty="0">
                <a:solidFill>
                  <a:srgbClr val="292929"/>
                </a:solidFill>
                <a:effectLst/>
                <a:latin typeface="Times New Roman" panose="02020603050405020304" pitchFamily="18" charset="0"/>
                <a:cs typeface="Times New Roman" panose="02020603050405020304" pitchFamily="18" charset="0"/>
              </a:rPr>
              <a:t>Approximate monthly active users as of 2018:</a:t>
            </a:r>
            <a:br>
              <a:rPr lang="en-US" sz="2000" b="0" i="0" dirty="0">
                <a:solidFill>
                  <a:srgbClr val="292929"/>
                </a:solidFill>
                <a:effectLst/>
                <a:latin typeface="Times New Roman" panose="02020603050405020304" pitchFamily="18" charset="0"/>
                <a:cs typeface="Times New Roman" panose="02020603050405020304" pitchFamily="18" charset="0"/>
              </a:rPr>
            </a:br>
            <a:r>
              <a:rPr lang="en-US" sz="2000" b="0" i="0" dirty="0">
                <a:solidFill>
                  <a:srgbClr val="292929"/>
                </a:solidFill>
                <a:effectLst/>
                <a:latin typeface="Times New Roman" panose="02020603050405020304" pitchFamily="18" charset="0"/>
                <a:cs typeface="Times New Roman" panose="02020603050405020304" pitchFamily="18" charset="0"/>
              </a:rPr>
              <a:t>Facebook: 2.41 billion</a:t>
            </a:r>
            <a:br>
              <a:rPr lang="en-US" sz="2000" b="0" i="0" dirty="0">
                <a:solidFill>
                  <a:srgbClr val="292929"/>
                </a:solidFill>
                <a:effectLst/>
                <a:latin typeface="Times New Roman" panose="02020603050405020304" pitchFamily="18" charset="0"/>
                <a:cs typeface="Times New Roman" panose="02020603050405020304" pitchFamily="18" charset="0"/>
              </a:rPr>
            </a:br>
            <a:r>
              <a:rPr lang="en-US" sz="2000" b="0" i="0" dirty="0">
                <a:solidFill>
                  <a:srgbClr val="292929"/>
                </a:solidFill>
                <a:effectLst/>
                <a:latin typeface="Times New Roman" panose="02020603050405020304" pitchFamily="18" charset="0"/>
                <a:cs typeface="Times New Roman" panose="02020603050405020304" pitchFamily="18" charset="0"/>
              </a:rPr>
              <a:t>Instagram: 1 billion</a:t>
            </a:r>
            <a:br>
              <a:rPr lang="en-US" sz="2000" b="0" i="0" dirty="0">
                <a:solidFill>
                  <a:srgbClr val="292929"/>
                </a:solidFill>
                <a:effectLst/>
                <a:latin typeface="Times New Roman" panose="02020603050405020304" pitchFamily="18" charset="0"/>
                <a:cs typeface="Times New Roman" panose="02020603050405020304" pitchFamily="18" charset="0"/>
              </a:rPr>
            </a:br>
            <a:r>
              <a:rPr lang="en-US" sz="2000" b="0" i="0" dirty="0">
                <a:solidFill>
                  <a:srgbClr val="292929"/>
                </a:solidFill>
                <a:effectLst/>
                <a:latin typeface="Times New Roman" panose="02020603050405020304" pitchFamily="18" charset="0"/>
                <a:cs typeface="Times New Roman" panose="02020603050405020304" pitchFamily="18" charset="0"/>
              </a:rPr>
              <a:t>Twitter: 320 million</a:t>
            </a:r>
            <a:br>
              <a:rPr lang="en-US" sz="2000" b="0" i="0" dirty="0">
                <a:solidFill>
                  <a:srgbClr val="292929"/>
                </a:solidFill>
                <a:effectLst/>
                <a:latin typeface="Times New Roman" panose="02020603050405020304" pitchFamily="18" charset="0"/>
                <a:cs typeface="Times New Roman" panose="02020603050405020304" pitchFamily="18" charset="0"/>
              </a:rPr>
            </a:br>
            <a:r>
              <a:rPr lang="en-US" sz="2000" b="0" i="0" dirty="0">
                <a:solidFill>
                  <a:srgbClr val="292929"/>
                </a:solidFill>
                <a:effectLst/>
                <a:latin typeface="Times New Roman" panose="02020603050405020304" pitchFamily="18" charset="0"/>
                <a:cs typeface="Times New Roman" panose="02020603050405020304" pitchFamily="18" charset="0"/>
              </a:rPr>
              <a:t>LinkedIn: 575 million</a:t>
            </a:r>
          </a:p>
          <a:p>
            <a:endParaRPr lang="en-US" dirty="0"/>
          </a:p>
        </p:txBody>
      </p:sp>
      <p:pic>
        <p:nvPicPr>
          <p:cNvPr id="6" name="Picture 4" descr="https://datascience.aero/wp-content/uploads/2019/02/3V.jpg"/>
          <p:cNvPicPr>
            <a:picLocks noChangeAspect="1" noChangeArrowheads="1"/>
          </p:cNvPicPr>
          <p:nvPr/>
        </p:nvPicPr>
        <p:blipFill rotWithShape="1">
          <a:blip r:embed="rId2">
            <a:extLst>
              <a:ext uri="{28A0092B-C50C-407E-A947-70E740481C1C}">
                <a14:useLocalDpi xmlns:a14="http://schemas.microsoft.com/office/drawing/2010/main" val="0"/>
              </a:ext>
            </a:extLst>
          </a:blip>
          <a:srcRect l="68280"/>
          <a:stretch/>
        </p:blipFill>
        <p:spPr bwMode="auto">
          <a:xfrm>
            <a:off x="7369791" y="1678744"/>
            <a:ext cx="4822209" cy="517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677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4958-553E-9B4D-815B-AAA2C0848E17}"/>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Variety</a:t>
            </a:r>
          </a:p>
        </p:txBody>
      </p:sp>
      <p:sp>
        <p:nvSpPr>
          <p:cNvPr id="3" name="Content Placeholder 2">
            <a:extLst>
              <a:ext uri="{FF2B5EF4-FFF2-40B4-BE49-F238E27FC236}">
                <a16:creationId xmlns:a16="http://schemas.microsoft.com/office/drawing/2014/main" id="{18B105A4-5D86-9A43-AD11-B7F3D0C0811D}"/>
              </a:ext>
            </a:extLst>
          </p:cNvPr>
          <p:cNvSpPr>
            <a:spLocks noGrp="1"/>
          </p:cNvSpPr>
          <p:nvPr>
            <p:ph idx="1"/>
          </p:nvPr>
        </p:nvSpPr>
        <p:spPr>
          <a:xfrm>
            <a:off x="581192" y="2095204"/>
            <a:ext cx="6542938" cy="3634486"/>
          </a:xfrm>
        </p:spPr>
        <p:txBody>
          <a:bodyPr>
            <a:normAutofit/>
          </a:bodyPr>
          <a:lstStyle/>
          <a:p>
            <a:r>
              <a:rPr lang="en-US" sz="2000" dirty="0">
                <a:latin typeface="Times New Roman" panose="02020603050405020304" pitchFamily="18" charset="0"/>
                <a:cs typeface="Times New Roman" panose="02020603050405020304" pitchFamily="18" charset="0"/>
              </a:rPr>
              <a:t>Today's data comes in a variety of formats. </a:t>
            </a:r>
          </a:p>
          <a:p>
            <a:r>
              <a:rPr lang="en-US" sz="2000" dirty="0">
                <a:latin typeface="Times New Roman" panose="02020603050405020304" pitchFamily="18" charset="0"/>
                <a:cs typeface="Times New Roman" panose="02020603050405020304" pitchFamily="18" charset="0"/>
              </a:rPr>
              <a:t>Traditional databases contain structured, numeric data.</a:t>
            </a:r>
          </a:p>
          <a:p>
            <a:r>
              <a:rPr lang="en-US" sz="2000" dirty="0">
                <a:latin typeface="Times New Roman" panose="02020603050405020304" pitchFamily="18" charset="0"/>
                <a:cs typeface="Times New Roman" panose="02020603050405020304" pitchFamily="18" charset="0"/>
              </a:rPr>
              <a:t>Information derived from line-of-business applications. </a:t>
            </a:r>
          </a:p>
          <a:p>
            <a:r>
              <a:rPr lang="en-US" sz="2000" dirty="0">
                <a:latin typeface="Times New Roman" panose="02020603050405020304" pitchFamily="18" charset="0"/>
                <a:cs typeface="Times New Roman" panose="02020603050405020304" pitchFamily="18" charset="0"/>
              </a:rPr>
              <a:t>Unstructured text documents, email, video, audio, stock ticker data, and financial transactions.</a:t>
            </a:r>
          </a:p>
          <a:p>
            <a:r>
              <a:rPr lang="en-US" sz="2000" dirty="0">
                <a:latin typeface="Times New Roman" panose="02020603050405020304" pitchFamily="18" charset="0"/>
                <a:cs typeface="Times New Roman" panose="02020603050405020304" pitchFamily="18" charset="0"/>
              </a:rPr>
              <a:t>Many organizations are still struggling with managing, combining, and governing various types of data.</a:t>
            </a:r>
          </a:p>
        </p:txBody>
      </p:sp>
      <p:pic>
        <p:nvPicPr>
          <p:cNvPr id="6" name="Picture 2" descr="https://datascience.aero/wp-content/uploads/2019/02/3V.jpg"/>
          <p:cNvPicPr>
            <a:picLocks noChangeAspect="1" noChangeArrowheads="1"/>
          </p:cNvPicPr>
          <p:nvPr/>
        </p:nvPicPr>
        <p:blipFill rotWithShape="1">
          <a:blip r:embed="rId2">
            <a:extLst>
              <a:ext uri="{28A0092B-C50C-407E-A947-70E740481C1C}">
                <a14:useLocalDpi xmlns:a14="http://schemas.microsoft.com/office/drawing/2010/main" val="0"/>
              </a:ext>
            </a:extLst>
          </a:blip>
          <a:srcRect l="33664" r="32474"/>
          <a:stretch/>
        </p:blipFill>
        <p:spPr bwMode="auto">
          <a:xfrm>
            <a:off x="7033146" y="1678557"/>
            <a:ext cx="5158854" cy="517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798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9D6A-44C1-FA46-85AD-0B5B16DBCB9F}"/>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Variability</a:t>
            </a:r>
          </a:p>
        </p:txBody>
      </p:sp>
      <p:sp>
        <p:nvSpPr>
          <p:cNvPr id="3" name="Content Placeholder 2">
            <a:extLst>
              <a:ext uri="{FF2B5EF4-FFF2-40B4-BE49-F238E27FC236}">
                <a16:creationId xmlns:a16="http://schemas.microsoft.com/office/drawing/2014/main" id="{1AB526DE-EAEA-A04B-B5D3-AC699078EC53}"/>
              </a:ext>
            </a:extLst>
          </p:cNvPr>
          <p:cNvSpPr>
            <a:spLocks noGrp="1"/>
          </p:cNvSpPr>
          <p:nvPr>
            <p:ph idx="1"/>
          </p:nvPr>
        </p:nvSpPr>
        <p:spPr>
          <a:xfrm>
            <a:off x="581192" y="1890876"/>
            <a:ext cx="7484635" cy="3634486"/>
          </a:xfrm>
        </p:spPr>
        <p:txBody>
          <a:bodyPr>
            <a:normAutofit/>
          </a:bodyPr>
          <a:lstStyle/>
          <a:p>
            <a:pPr>
              <a:buFont typeface="Arial" panose="020B0604020202020204" pitchFamily="34" charset="0"/>
              <a:buChar char="•"/>
            </a:pPr>
            <a:r>
              <a:rPr lang="en-US" sz="2000" i="0" dirty="0">
                <a:solidFill>
                  <a:srgbClr val="333333"/>
                </a:solidFill>
                <a:effectLst/>
                <a:latin typeface="Times New Roman" panose="02020603050405020304" pitchFamily="18" charset="0"/>
                <a:cs typeface="Times New Roman" panose="02020603050405020304" pitchFamily="18" charset="0"/>
              </a:rPr>
              <a:t>In addition to the increasing velocities and </a:t>
            </a:r>
            <a:r>
              <a:rPr lang="en-US" sz="2000" i="0" dirty="0">
                <a:solidFill>
                  <a:srgbClr val="000000"/>
                </a:solidFill>
                <a:effectLst/>
                <a:latin typeface="Times New Roman" panose="02020603050405020304" pitchFamily="18" charset="0"/>
                <a:cs typeface="Times New Roman" panose="02020603050405020304" pitchFamily="18" charset="0"/>
              </a:rPr>
              <a:t>forms of</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information</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information</a:t>
            </a:r>
            <a:r>
              <a:rPr lang="en-US" sz="2000" i="0" dirty="0">
                <a:solidFill>
                  <a:srgbClr val="333333"/>
                </a:solidFill>
                <a:effectLst/>
                <a:latin typeface="Times New Roman" panose="02020603050405020304" pitchFamily="18" charset="0"/>
                <a:cs typeface="Times New Roman" panose="02020603050405020304" pitchFamily="18" charset="0"/>
              </a:rPr>
              <a:t> flows can be </a:t>
            </a:r>
            <a:r>
              <a:rPr lang="en-US" sz="2000" i="0" dirty="0">
                <a:solidFill>
                  <a:srgbClr val="000000"/>
                </a:solidFill>
                <a:effectLst/>
                <a:latin typeface="Times New Roman" panose="02020603050405020304" pitchFamily="18" charset="0"/>
                <a:cs typeface="Times New Roman" panose="02020603050405020304" pitchFamily="18" charset="0"/>
              </a:rPr>
              <a:t>highly</a:t>
            </a:r>
            <a:r>
              <a:rPr lang="en-US" sz="2000" i="0" dirty="0">
                <a:solidFill>
                  <a:srgbClr val="333333"/>
                </a:solidFill>
                <a:effectLst/>
                <a:latin typeface="Times New Roman" panose="02020603050405020304" pitchFamily="18" charset="0"/>
                <a:cs typeface="Times New Roman" panose="02020603050405020304" pitchFamily="18" charset="0"/>
              </a:rPr>
              <a:t> inconsistent with periodic peaks. </a:t>
            </a:r>
          </a:p>
          <a:p>
            <a:pPr>
              <a:buFont typeface="Arial" panose="020B0604020202020204" pitchFamily="34" charset="0"/>
              <a:buChar char="•"/>
            </a:pPr>
            <a:r>
              <a:rPr lang="en-US" sz="2000" i="0" dirty="0">
                <a:solidFill>
                  <a:srgbClr val="333333"/>
                </a:solidFill>
                <a:effectLst/>
                <a:latin typeface="Times New Roman" panose="02020603050405020304" pitchFamily="18" charset="0"/>
                <a:cs typeface="Times New Roman" panose="02020603050405020304" pitchFamily="18" charset="0"/>
              </a:rPr>
              <a:t>Daily, seasonal and event-</a:t>
            </a:r>
            <a:r>
              <a:rPr lang="en-US" sz="2000" i="0" dirty="0">
                <a:solidFill>
                  <a:srgbClr val="000000"/>
                </a:solidFill>
                <a:effectLst/>
                <a:latin typeface="Times New Roman" panose="02020603050405020304" pitchFamily="18" charset="0"/>
                <a:cs typeface="Times New Roman" panose="02020603050405020304" pitchFamily="18" charset="0"/>
              </a:rPr>
              <a:t>caused</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peak</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information</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may be</a:t>
            </a:r>
            <a:r>
              <a:rPr lang="en-US" sz="200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000000"/>
                </a:solidFill>
                <a:effectLst/>
                <a:latin typeface="Times New Roman" panose="02020603050405020304" pitchFamily="18" charset="0"/>
                <a:cs typeface="Times New Roman" panose="02020603050405020304" pitchFamily="18" charset="0"/>
              </a:rPr>
              <a:t>difficult</a:t>
            </a:r>
            <a:r>
              <a:rPr lang="en-US" sz="2000" i="0" dirty="0">
                <a:solidFill>
                  <a:srgbClr val="333333"/>
                </a:solidFill>
                <a:effectLst/>
                <a:latin typeface="Times New Roman" panose="02020603050405020304" pitchFamily="18" charset="0"/>
                <a:cs typeface="Times New Roman" panose="02020603050405020304" pitchFamily="18" charset="0"/>
              </a:rPr>
              <a:t> to manage</a:t>
            </a:r>
            <a:r>
              <a:rPr lang="en-US" sz="2000" dirty="0">
                <a:solidFill>
                  <a:srgbClr val="333333"/>
                </a:solidFill>
                <a:latin typeface="Times New Roman" panose="02020603050405020304" pitchFamily="18" charset="0"/>
                <a:cs typeface="Times New Roman" panose="02020603050405020304" pitchFamily="18" charset="0"/>
              </a:rPr>
              <a:t>, e</a:t>
            </a:r>
            <a:r>
              <a:rPr lang="en-US" sz="2000" i="0" dirty="0">
                <a:solidFill>
                  <a:srgbClr val="333333"/>
                </a:solidFill>
                <a:effectLst/>
                <a:latin typeface="Times New Roman" panose="02020603050405020304" pitchFamily="18" charset="0"/>
                <a:cs typeface="Times New Roman" panose="02020603050405020304" pitchFamily="18" charset="0"/>
              </a:rPr>
              <a:t>ven more so with unstructured </a:t>
            </a:r>
            <a:r>
              <a:rPr lang="en-US" sz="2000" i="0" dirty="0">
                <a:solidFill>
                  <a:srgbClr val="000000"/>
                </a:solidFill>
                <a:effectLst/>
                <a:latin typeface="Times New Roman" panose="02020603050405020304" pitchFamily="18" charset="0"/>
                <a:cs typeface="Times New Roman" panose="02020603050405020304" pitchFamily="18" charset="0"/>
              </a:rPr>
              <a:t>information</a:t>
            </a:r>
            <a:r>
              <a:rPr lang="en-US" sz="2000" i="0" dirty="0">
                <a:solidFill>
                  <a:srgbClr val="333333"/>
                </a:solidFill>
                <a:effectLst/>
                <a:latin typeface="Times New Roman" panose="02020603050405020304" pitchFamily="18" charset="0"/>
                <a:cs typeface="Times New Roman" panose="02020603050405020304" pitchFamily="18" charset="0"/>
              </a:rPr>
              <a:t> involved.</a:t>
            </a:r>
            <a:endParaRPr lang="en-US" sz="2000" dirty="0">
              <a:latin typeface="Times New Roman" panose="02020603050405020304" pitchFamily="18" charset="0"/>
              <a:cs typeface="Times New Roman" panose="02020603050405020304" pitchFamily="18" charset="0"/>
            </a:endParaRPr>
          </a:p>
        </p:txBody>
      </p:sp>
      <p:pic>
        <p:nvPicPr>
          <p:cNvPr id="5" name="Picture 2" descr="https://intellipaat.com/blog/wp-content/uploads/2020/02/Graphics-03.jpg"/>
          <p:cNvPicPr>
            <a:picLocks noChangeAspect="1" noChangeArrowheads="1"/>
          </p:cNvPicPr>
          <p:nvPr/>
        </p:nvPicPr>
        <p:blipFill rotWithShape="1">
          <a:blip r:embed="rId2">
            <a:extLst>
              <a:ext uri="{28A0092B-C50C-407E-A947-70E740481C1C}">
                <a14:useLocalDpi xmlns:a14="http://schemas.microsoft.com/office/drawing/2010/main" val="0"/>
              </a:ext>
            </a:extLst>
          </a:blip>
          <a:srcRect l="82409" t="20572"/>
          <a:stretch/>
        </p:blipFill>
        <p:spPr bwMode="auto">
          <a:xfrm>
            <a:off x="8553450" y="1761520"/>
            <a:ext cx="3181062" cy="4394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5999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7E9-BE32-CB4B-83DB-99DE811A751E}"/>
              </a:ext>
            </a:extLst>
          </p:cNvPr>
          <p:cNvSpPr>
            <a:spLocks noGrp="1"/>
          </p:cNvSpPr>
          <p:nvPr>
            <p:ph type="title"/>
          </p:nvPr>
        </p:nvSpPr>
        <p:spPr>
          <a:xfrm>
            <a:off x="313421" y="428943"/>
            <a:ext cx="11029616" cy="1188720"/>
          </a:xfrm>
        </p:spPr>
        <p:txBody>
          <a:bodyPr/>
          <a:lstStyle/>
          <a:p>
            <a:pPr algn="ctr"/>
            <a:r>
              <a:rPr lang="en-US" b="1" dirty="0">
                <a:latin typeface="Times New Roman" panose="02020603050405020304" pitchFamily="18" charset="0"/>
                <a:cs typeface="Times New Roman" panose="02020603050405020304" pitchFamily="18" charset="0"/>
              </a:rPr>
              <a:t>Veracity</a:t>
            </a:r>
          </a:p>
        </p:txBody>
      </p:sp>
      <p:sp>
        <p:nvSpPr>
          <p:cNvPr id="3" name="Content Placeholder 2">
            <a:extLst>
              <a:ext uri="{FF2B5EF4-FFF2-40B4-BE49-F238E27FC236}">
                <a16:creationId xmlns:a16="http://schemas.microsoft.com/office/drawing/2014/main" id="{C6C35D8B-0F9F-1A48-ADDB-D9AAA71868EF}"/>
              </a:ext>
            </a:extLst>
          </p:cNvPr>
          <p:cNvSpPr>
            <a:spLocks noGrp="1"/>
          </p:cNvSpPr>
          <p:nvPr>
            <p:ph idx="1"/>
          </p:nvPr>
        </p:nvSpPr>
        <p:spPr>
          <a:xfrm>
            <a:off x="313421" y="1617663"/>
            <a:ext cx="7288382" cy="3634486"/>
          </a:xfrm>
        </p:spPr>
        <p:txBody>
          <a:bodyPr>
            <a:noAutofit/>
          </a:bodyPr>
          <a:lstStyle/>
          <a:p>
            <a:r>
              <a:rPr lang="en-US" sz="2000" dirty="0">
                <a:latin typeface="Times New Roman" panose="02020603050405020304" pitchFamily="18" charset="0"/>
                <a:cs typeface="Times New Roman" panose="02020603050405020304" pitchFamily="18" charset="0"/>
              </a:rPr>
              <a:t>Refers to ensuring the quality, integrity, reliability, accuracy of data. </a:t>
            </a:r>
          </a:p>
          <a:p>
            <a:r>
              <a:rPr lang="en-US" sz="2000" dirty="0">
                <a:latin typeface="Times New Roman" panose="02020603050405020304" pitchFamily="18" charset="0"/>
                <a:cs typeface="Times New Roman" panose="02020603050405020304" pitchFamily="18" charset="0"/>
              </a:rPr>
              <a:t>Since data is collected from multiple sources, we need to check the data for accuracy before using it to gain business insights.</a:t>
            </a:r>
          </a:p>
        </p:txBody>
      </p:sp>
      <p:pic>
        <p:nvPicPr>
          <p:cNvPr id="6" name="Picture 2" descr="https://intellipaat.com/blog/wp-content/uploads/2020/02/Graphics-03.jpg"/>
          <p:cNvPicPr>
            <a:picLocks noChangeAspect="1" noChangeArrowheads="1"/>
          </p:cNvPicPr>
          <p:nvPr/>
        </p:nvPicPr>
        <p:blipFill rotWithShape="1">
          <a:blip r:embed="rId2">
            <a:extLst>
              <a:ext uri="{28A0092B-C50C-407E-A947-70E740481C1C}">
                <a14:useLocalDpi xmlns:a14="http://schemas.microsoft.com/office/drawing/2010/main" val="0"/>
              </a:ext>
            </a:extLst>
          </a:blip>
          <a:srcRect l="49194" t="20572" r="32580"/>
          <a:stretch/>
        </p:blipFill>
        <p:spPr bwMode="auto">
          <a:xfrm>
            <a:off x="8172450" y="1617663"/>
            <a:ext cx="3170587" cy="45450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3105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3BC1-6B59-B141-8962-F22F948E77A5}"/>
              </a:ext>
            </a:extLst>
          </p:cNvPr>
          <p:cNvSpPr>
            <a:spLocks noGrp="1"/>
          </p:cNvSpPr>
          <p:nvPr>
            <p:ph type="title"/>
          </p:nvPr>
        </p:nvSpPr>
        <p:spPr>
          <a:xfrm>
            <a:off x="-227297" y="227610"/>
            <a:ext cx="12132578" cy="1188720"/>
          </a:xfrm>
        </p:spPr>
        <p:txBody>
          <a:bodyPr/>
          <a:lstStyle/>
          <a:p>
            <a:pPr algn="ctr"/>
            <a:r>
              <a:rPr lang="en-US" b="1" dirty="0">
                <a:latin typeface="Times New Roman" panose="02020603050405020304" pitchFamily="18" charset="0"/>
                <a:cs typeface="Times New Roman" panose="02020603050405020304" pitchFamily="18" charset="0"/>
              </a:rPr>
              <a:t>Value</a:t>
            </a:r>
          </a:p>
        </p:txBody>
      </p:sp>
      <p:sp>
        <p:nvSpPr>
          <p:cNvPr id="3" name="Content Placeholder 2">
            <a:extLst>
              <a:ext uri="{FF2B5EF4-FFF2-40B4-BE49-F238E27FC236}">
                <a16:creationId xmlns:a16="http://schemas.microsoft.com/office/drawing/2014/main" id="{9095153F-B0C2-7241-A550-09AB2F820DE0}"/>
              </a:ext>
            </a:extLst>
          </p:cNvPr>
          <p:cNvSpPr>
            <a:spLocks noGrp="1"/>
          </p:cNvSpPr>
          <p:nvPr>
            <p:ph idx="1"/>
          </p:nvPr>
        </p:nvSpPr>
        <p:spPr>
          <a:xfrm>
            <a:off x="458363" y="1143375"/>
            <a:ext cx="7443692" cy="4351338"/>
          </a:xfrm>
        </p:spPr>
        <p:txBody>
          <a:bodyPr>
            <a:normAutofit/>
          </a:bodyPr>
          <a:lstStyle/>
          <a:p>
            <a:pPr>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Just because we collected many Data, it’s of no value unless we garner some insights out of it. </a:t>
            </a:r>
          </a:p>
          <a:p>
            <a:pPr>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Value refers to how useful the information is in deciding.</a:t>
            </a:r>
          </a:p>
          <a:p>
            <a:pPr>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we'd like to extract the worth of the large Data using proper analytics.</a:t>
            </a:r>
            <a:endParaRPr lang="en-US" sz="2000" dirty="0">
              <a:latin typeface="Times New Roman" panose="02020603050405020304" pitchFamily="18" charset="0"/>
              <a:cs typeface="Times New Roman" panose="02020603050405020304" pitchFamily="18" charset="0"/>
            </a:endParaRPr>
          </a:p>
        </p:txBody>
      </p:sp>
      <p:pic>
        <p:nvPicPr>
          <p:cNvPr id="6" name="Picture 2" descr="https://intellipaat.com/blog/wp-content/uploads/2020/02/Graphics-03.jpg"/>
          <p:cNvPicPr>
            <a:picLocks noChangeAspect="1" noChangeArrowheads="1"/>
          </p:cNvPicPr>
          <p:nvPr/>
        </p:nvPicPr>
        <p:blipFill rotWithShape="1">
          <a:blip r:embed="rId2">
            <a:extLst>
              <a:ext uri="{28A0092B-C50C-407E-A947-70E740481C1C}">
                <a14:useLocalDpi xmlns:a14="http://schemas.microsoft.com/office/drawing/2010/main" val="0"/>
              </a:ext>
            </a:extLst>
          </a:blip>
          <a:srcRect l="65332" t="15205" r="16441"/>
          <a:stretch/>
        </p:blipFill>
        <p:spPr bwMode="auto">
          <a:xfrm>
            <a:off x="8067675" y="1363287"/>
            <a:ext cx="3349871" cy="48698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771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EE66-64D9-401F-A978-29DCD10F7D2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Social media big data analytics - introduction</a:t>
            </a:r>
          </a:p>
        </p:txBody>
      </p:sp>
      <p:sp>
        <p:nvSpPr>
          <p:cNvPr id="3" name="Content Placeholder 2">
            <a:extLst>
              <a:ext uri="{FF2B5EF4-FFF2-40B4-BE49-F238E27FC236}">
                <a16:creationId xmlns:a16="http://schemas.microsoft.com/office/drawing/2014/main" id="{7052A6CE-4B1C-4E04-B813-974B52033349}"/>
              </a:ext>
            </a:extLst>
          </p:cNvPr>
          <p:cNvSpPr>
            <a:spLocks noGrp="1"/>
          </p:cNvSpPr>
          <p:nvPr>
            <p:ph idx="1"/>
          </p:nvPr>
        </p:nvSpPr>
        <p:spPr/>
        <p:txBody>
          <a:bodyPr>
            <a:normAutofit fontScale="92500"/>
          </a:bodyPr>
          <a:lstStyle/>
          <a:p>
            <a:r>
              <a:rPr lang="en-US" sz="2400" dirty="0">
                <a:solidFill>
                  <a:srgbClr val="0D0D0D"/>
                </a:solidFill>
                <a:effectLst/>
                <a:latin typeface="Times New Roman" panose="02020603050405020304" pitchFamily="18" charset="0"/>
                <a:cs typeface="Times New Roman" panose="02020603050405020304" pitchFamily="18" charset="0"/>
              </a:rPr>
              <a:t>Social media big data analytics is defined as the process of gathering unstructured information from various social media platforms to derive valuable customer and behavioral insights that support </a:t>
            </a:r>
            <a:r>
              <a:rPr lang="en-US" sz="2400" dirty="0">
                <a:solidFill>
                  <a:srgbClr val="0D0D0D"/>
                </a:solidFill>
                <a:latin typeface="Times New Roman" panose="02020603050405020304" pitchFamily="18" charset="0"/>
                <a:cs typeface="Times New Roman" panose="02020603050405020304" pitchFamily="18" charset="0"/>
              </a:rPr>
              <a:t>important</a:t>
            </a:r>
            <a:r>
              <a:rPr lang="en-US" sz="2400" dirty="0">
                <a:solidFill>
                  <a:srgbClr val="0D0D0D"/>
                </a:solidFill>
                <a:effectLst/>
                <a:latin typeface="Times New Roman" panose="02020603050405020304" pitchFamily="18" charset="0"/>
                <a:cs typeface="Times New Roman" panose="02020603050405020304" pitchFamily="18" charset="0"/>
              </a:rPr>
              <a:t> business decision-making process and social campaigns.</a:t>
            </a:r>
          </a:p>
          <a:p>
            <a:r>
              <a:rPr lang="en-US" sz="2400" i="0" dirty="0">
                <a:solidFill>
                  <a:schemeClr val="tx1"/>
                </a:solidFill>
                <a:effectLst/>
                <a:latin typeface="Times New Roman" panose="02020603050405020304" pitchFamily="18" charset="0"/>
                <a:cs typeface="Times New Roman" panose="02020603050405020304" pitchFamily="18" charset="0"/>
              </a:rPr>
              <a:t>Big data analytics on social media is the key to ensuring a high level of performance in social media campaigns and making data-driven decisions. It helps your social media team learn what works and what doesn't in terms of content and strategy. This analysis is based on the level of audience retention, conversion, and reach.</a:t>
            </a:r>
            <a:endParaRPr lang="en-US" sz="2400" dirty="0">
              <a:solidFill>
                <a:schemeClr val="tx1"/>
              </a:solidFill>
              <a:effectLst/>
              <a:latin typeface="Times New Roman" panose="02020603050405020304" pitchFamily="18" charset="0"/>
              <a:cs typeface="Times New Roman" panose="02020603050405020304" pitchFamily="18" charset="0"/>
            </a:endParaRPr>
          </a:p>
          <a:p>
            <a:pPr marL="0" indent="0">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48C0612C-38A9-4BFE-8297-41D792E3A1AB}"/>
              </a:ext>
            </a:extLst>
          </p:cNvPr>
          <p:cNvPicPr>
            <a:picLocks noChangeAspect="1"/>
          </p:cNvPicPr>
          <p:nvPr/>
        </p:nvPicPr>
        <p:blipFill>
          <a:blip r:embed="rId2"/>
          <a:stretch>
            <a:fillRect/>
          </a:stretch>
        </p:blipFill>
        <p:spPr>
          <a:xfrm>
            <a:off x="9974424" y="882650"/>
            <a:ext cx="2217576" cy="1406071"/>
          </a:xfrm>
          <a:prstGeom prst="rect">
            <a:avLst/>
          </a:prstGeom>
        </p:spPr>
      </p:pic>
    </p:spTree>
    <p:extLst>
      <p:ext uri="{BB962C8B-B14F-4D97-AF65-F5344CB8AC3E}">
        <p14:creationId xmlns:p14="http://schemas.microsoft.com/office/powerpoint/2010/main" val="889971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9C89-EDE5-3D4A-89F9-6295D1A09E15}"/>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Availability</a:t>
            </a:r>
          </a:p>
        </p:txBody>
      </p:sp>
      <p:sp>
        <p:nvSpPr>
          <p:cNvPr id="3" name="Content Placeholder 2">
            <a:extLst>
              <a:ext uri="{FF2B5EF4-FFF2-40B4-BE49-F238E27FC236}">
                <a16:creationId xmlns:a16="http://schemas.microsoft.com/office/drawing/2014/main" id="{58606318-8284-2140-B3FB-F9D6DA466E16}"/>
              </a:ext>
            </a:extLst>
          </p:cNvPr>
          <p:cNvSpPr>
            <a:spLocks noGrp="1"/>
          </p:cNvSpPr>
          <p:nvPr>
            <p:ph idx="1"/>
          </p:nvPr>
        </p:nvSpPr>
        <p:spPr>
          <a:xfrm>
            <a:off x="581192" y="2066722"/>
            <a:ext cx="7156039" cy="3634486"/>
          </a:xfrm>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Machine learning techniques rely solely on the availability of data. As a result, before learning can begin in machine learning, the entire dataset must be available.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Furthermore, a model typically learns from the training set and then applies what it has learned to perform tasks like prediction and classification.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However, in the case of data streaming, where new data is constantly arriving, this scenario cannot be realized.</a:t>
            </a:r>
          </a:p>
        </p:txBody>
      </p:sp>
      <p:pic>
        <p:nvPicPr>
          <p:cNvPr id="11266" name="Picture 2" descr="https://oracle-patches.com/images/63/Availabi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31" y="2197589"/>
            <a:ext cx="4127271" cy="395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373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F1FBBDA5-90E0-48D9-B9C0-4ACACD004DE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Social media big data analytics Research gap</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6B30C34-B675-BE02-96CA-7055949E1BA2}"/>
              </a:ext>
            </a:extLst>
          </p:cNvPr>
          <p:cNvGraphicFramePr>
            <a:graphicFrameLocks noGrp="1"/>
          </p:cNvGraphicFramePr>
          <p:nvPr>
            <p:ph idx="1"/>
            <p:extLst>
              <p:ext uri="{D42A27DB-BD31-4B8C-83A1-F6EECF244321}">
                <p14:modId xmlns:p14="http://schemas.microsoft.com/office/powerpoint/2010/main" val="1910813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02930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88A-BCC3-4F55-8EAF-918C881BBAC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9512BB7-BE82-47DF-ADAC-439FA9F0F4A1}"/>
              </a:ext>
            </a:extLst>
          </p:cNvPr>
          <p:cNvSpPr>
            <a:spLocks noGrp="1"/>
          </p:cNvSpPr>
          <p:nvPr>
            <p:ph idx="1"/>
          </p:nvPr>
        </p:nvSpPr>
        <p:spPr>
          <a:xfrm>
            <a:off x="581192" y="1890876"/>
            <a:ext cx="11029615" cy="4517136"/>
          </a:xfrm>
        </p:spPr>
        <p:txBody>
          <a:bodyPr>
            <a:normAutofit/>
          </a:bodyPr>
          <a:lstStyle/>
          <a:p>
            <a:r>
              <a:rPr lang="en-US" sz="2000" dirty="0">
                <a:latin typeface="Times" panose="02020603050405020304" pitchFamily="18" charset="0"/>
                <a:cs typeface="Times" panose="02020603050405020304" pitchFamily="18" charset="0"/>
              </a:rPr>
              <a:t>Big data on social media is analyzed using a variety of techniques and tools. One of the most important factors is identifying large social data techniques and tools. Therefore, this study provides tools and techniques for different phases of big data analysis on social media.</a:t>
            </a:r>
          </a:p>
          <a:p>
            <a:r>
              <a:rPr lang="en-US" sz="2000" dirty="0">
                <a:latin typeface="Times" panose="02020603050405020304" pitchFamily="18" charset="0"/>
                <a:cs typeface="Times" panose="02020603050405020304" pitchFamily="18" charset="0"/>
              </a:rPr>
              <a:t>Current work focuses on studying the joint interaction between social media analytics and Big Data. Based on the results obtained, the paper ends with establishing a specific kind of alliance between social media analytics and Big Data.</a:t>
            </a:r>
          </a:p>
          <a:p>
            <a:r>
              <a:rPr lang="en-US" sz="2000" dirty="0">
                <a:latin typeface="Times" panose="02020603050405020304" pitchFamily="18" charset="0"/>
                <a:cs typeface="Times" panose="02020603050405020304" pitchFamily="18" charset="0"/>
              </a:rPr>
              <a:t>Overall, this study can serve as an initial guide for those considering analytical processing of social media data, providing them with a clear view of the processing steps involved in social media analytics. Social media analytics and Big Data-developed technologies applied at each stage of the pipeline.</a:t>
            </a:r>
          </a:p>
        </p:txBody>
      </p:sp>
    </p:spTree>
    <p:extLst>
      <p:ext uri="{BB962C8B-B14F-4D97-AF65-F5344CB8AC3E}">
        <p14:creationId xmlns:p14="http://schemas.microsoft.com/office/powerpoint/2010/main" val="2477305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9B57-7FEA-4FFE-A939-A346CB8D1F0C}"/>
              </a:ext>
            </a:extLst>
          </p:cNvPr>
          <p:cNvSpPr>
            <a:spLocks noGrp="1"/>
          </p:cNvSpPr>
          <p:nvPr>
            <p:ph type="title"/>
          </p:nvPr>
        </p:nvSpPr>
        <p:spPr>
          <a:xfrm>
            <a:off x="581192" y="0"/>
            <a:ext cx="11029616" cy="1188720"/>
          </a:xfrm>
        </p:spPr>
        <p:txBody>
          <a:bodyPr/>
          <a:lstStyle/>
          <a:p>
            <a:r>
              <a:rPr lang="en-US" dirty="0"/>
              <a:t>references</a:t>
            </a:r>
          </a:p>
        </p:txBody>
      </p:sp>
      <p:sp>
        <p:nvSpPr>
          <p:cNvPr id="3" name="Content Placeholder 2">
            <a:extLst>
              <a:ext uri="{FF2B5EF4-FFF2-40B4-BE49-F238E27FC236}">
                <a16:creationId xmlns:a16="http://schemas.microsoft.com/office/drawing/2014/main" id="{82C3302D-0E8A-4F89-8613-85B077850B20}"/>
              </a:ext>
            </a:extLst>
          </p:cNvPr>
          <p:cNvSpPr>
            <a:spLocks noGrp="1"/>
          </p:cNvSpPr>
          <p:nvPr>
            <p:ph idx="1"/>
          </p:nvPr>
        </p:nvSpPr>
        <p:spPr>
          <a:xfrm>
            <a:off x="581192" y="2912364"/>
            <a:ext cx="11029615" cy="3634486"/>
          </a:xfrm>
        </p:spPr>
        <p:txBody>
          <a:bodyPr>
            <a:normAutofit fontScale="62500" lnSpcReduction="20000"/>
          </a:bodyPr>
          <a:lstStyle/>
          <a:p>
            <a:r>
              <a:rPr lang="en-US" dirty="0" err="1"/>
              <a:t>Sahatiya</a:t>
            </a:r>
            <a:r>
              <a:rPr lang="en-US" dirty="0"/>
              <a:t>., P, 2018, Big Data Analytics on Social Media Data: A Literature Review, </a:t>
            </a:r>
            <a:r>
              <a:rPr lang="en-US" i="1" dirty="0"/>
              <a:t>IRJET</a:t>
            </a:r>
            <a:r>
              <a:rPr lang="en-US" dirty="0"/>
              <a:t>, 5(2), 189-192, </a:t>
            </a:r>
          </a:p>
          <a:p>
            <a:pPr marL="0" indent="0">
              <a:buNone/>
            </a:pPr>
            <a:r>
              <a:rPr lang="en-US" dirty="0"/>
              <a:t>     </a:t>
            </a:r>
            <a:r>
              <a:rPr lang="en-US" dirty="0">
                <a:hlinkClick r:id="rId2"/>
              </a:rPr>
              <a:t>https://www.irjet.net/archives/V5/i2/IRJET-V5I245.pdf</a:t>
            </a:r>
            <a:endParaRPr lang="en-US" dirty="0"/>
          </a:p>
          <a:p>
            <a:r>
              <a:rPr lang="en-US" dirty="0"/>
              <a:t>Sebei, H., </a:t>
            </a:r>
            <a:r>
              <a:rPr lang="en-US" dirty="0" err="1"/>
              <a:t>Taieb</a:t>
            </a:r>
            <a:r>
              <a:rPr lang="en-US" dirty="0"/>
              <a:t>, M. A., </a:t>
            </a:r>
            <a:r>
              <a:rPr lang="en-US" dirty="0" err="1"/>
              <a:t>Aouicha</a:t>
            </a:r>
            <a:r>
              <a:rPr lang="en-US" dirty="0"/>
              <a:t>, M. B.,(2018) </a:t>
            </a:r>
            <a:r>
              <a:rPr lang="en-US" b="0" i="0" dirty="0">
                <a:solidFill>
                  <a:srgbClr val="333333"/>
                </a:solidFill>
                <a:effectLst/>
                <a:latin typeface="Georgia" panose="02040502050405020303" pitchFamily="18" charset="0"/>
              </a:rPr>
              <a:t>Review of social media analytics process and Big Data pipeline, </a:t>
            </a:r>
            <a:r>
              <a:rPr lang="en-US" i="1" dirty="0"/>
              <a:t>Social Network Analysis and Mining </a:t>
            </a:r>
            <a:r>
              <a:rPr lang="en-US" dirty="0"/>
              <a:t>(2018), 30(8), 1-28</a:t>
            </a:r>
            <a:endParaRPr lang="en-US" b="0" i="0" dirty="0">
              <a:solidFill>
                <a:srgbClr val="333333"/>
              </a:solidFill>
              <a:effectLst/>
              <a:latin typeface="Georgia" panose="02040502050405020303" pitchFamily="18" charset="0"/>
            </a:endParaRPr>
          </a:p>
          <a:p>
            <a:pPr marL="0" indent="0">
              <a:buNone/>
            </a:pPr>
            <a:r>
              <a:rPr lang="en-US" b="0" i="0" dirty="0">
                <a:solidFill>
                  <a:srgbClr val="333333"/>
                </a:solidFill>
                <a:effectLst/>
                <a:latin typeface="Georgia" panose="02040502050405020303" pitchFamily="18" charset="0"/>
              </a:rPr>
              <a:t>     </a:t>
            </a:r>
            <a:r>
              <a:rPr lang="en-US" dirty="0">
                <a:hlinkClick r:id="rId3"/>
              </a:rPr>
              <a:t>https://doi.org/10.1007/s13278-018-0507-0</a:t>
            </a:r>
            <a:endParaRPr lang="en-US" dirty="0"/>
          </a:p>
          <a:p>
            <a:r>
              <a:rPr lang="en-US" dirty="0"/>
              <a:t>Gaikwad, M., (2018), </a:t>
            </a:r>
            <a:r>
              <a:rPr lang="en-US" i="1" dirty="0">
                <a:solidFill>
                  <a:srgbClr val="0D0D0D"/>
                </a:solidFill>
                <a:effectLst/>
                <a:latin typeface="Times New Roman" panose="02020603050405020304" pitchFamily="18" charset="0"/>
                <a:cs typeface="Times New Roman" panose="02020603050405020304" pitchFamily="18" charset="0"/>
              </a:rPr>
              <a:t>What Is Social Media Analytics? Definition, Best Practices, and Examples</a:t>
            </a:r>
          </a:p>
          <a:p>
            <a:pPr marL="0" indent="0">
              <a:buNone/>
            </a:pPr>
            <a:r>
              <a:rPr lang="en-US" dirty="0">
                <a:solidFill>
                  <a:srgbClr val="0D0D0D"/>
                </a:solidFill>
                <a:effectLst/>
                <a:latin typeface="Times New Roman" panose="02020603050405020304" pitchFamily="18" charset="0"/>
                <a:cs typeface="Times New Roman" panose="02020603050405020304" pitchFamily="18" charset="0"/>
              </a:rPr>
              <a:t>     </a:t>
            </a:r>
            <a:r>
              <a:rPr lang="en-US" dirty="0">
                <a:solidFill>
                  <a:srgbClr val="0D0D0D"/>
                </a:solidFill>
                <a:effectLst/>
                <a:latin typeface="Times New Roman" panose="02020603050405020304" pitchFamily="18" charset="0"/>
                <a:cs typeface="Times New Roman" panose="02020603050405020304" pitchFamily="18" charset="0"/>
                <a:hlinkClick r:id="rId4"/>
              </a:rPr>
              <a:t>https://www.toolbox.com/marketing/social-media/articles/what-is-social-media-analytics/</a:t>
            </a:r>
            <a:endParaRPr lang="en-US" dirty="0">
              <a:solidFill>
                <a:srgbClr val="0D0D0D"/>
              </a:solidFill>
              <a:effectLst/>
              <a:latin typeface="Times New Roman" panose="02020603050405020304" pitchFamily="18" charset="0"/>
              <a:cs typeface="Times New Roman" panose="02020603050405020304" pitchFamily="18" charset="0"/>
            </a:endParaRPr>
          </a:p>
          <a:p>
            <a:r>
              <a:rPr lang="en-US" dirty="0">
                <a:solidFill>
                  <a:srgbClr val="0D0D0D"/>
                </a:solidFill>
                <a:latin typeface="Times New Roman" panose="02020603050405020304" pitchFamily="18" charset="0"/>
                <a:cs typeface="Times New Roman" panose="02020603050405020304" pitchFamily="18" charset="0"/>
              </a:rPr>
              <a:t>Ghani, N. A., Hamid, S., Hashem., Ahmed, E. (2018), </a:t>
            </a:r>
            <a:r>
              <a:rPr lang="en-US" dirty="0"/>
              <a:t>Social media big data analytics: A survey,,</a:t>
            </a:r>
          </a:p>
          <a:p>
            <a:pPr marL="0" indent="0">
              <a:buNone/>
            </a:pPr>
            <a:r>
              <a:rPr lang="en-US" dirty="0">
                <a:solidFill>
                  <a:srgbClr val="0D0D0D"/>
                </a:solidFill>
                <a:latin typeface="Times New Roman" panose="02020603050405020304" pitchFamily="18" charset="0"/>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hlinkClick r:id="rId5"/>
              </a:rPr>
              <a:t>https://doi.org/10.1016/j.chb.2018.08.039</a:t>
            </a:r>
            <a:endParaRPr lang="en-US" dirty="0">
              <a:solidFill>
                <a:srgbClr val="0D0D0D"/>
              </a:solidFill>
              <a:latin typeface="Times New Roman" panose="02020603050405020304" pitchFamily="18" charset="0"/>
              <a:cs typeface="Times New Roman" panose="02020603050405020304" pitchFamily="18" charset="0"/>
            </a:endParaRPr>
          </a:p>
          <a:p>
            <a:r>
              <a:rPr lang="en-US" dirty="0">
                <a:solidFill>
                  <a:srgbClr val="0D0D0D"/>
                </a:solidFill>
                <a:latin typeface="Times New Roman" panose="02020603050405020304" pitchFamily="18" charset="0"/>
                <a:cs typeface="Times New Roman" panose="02020603050405020304" pitchFamily="18" charset="0"/>
                <a:hlinkClick r:id="rId6"/>
              </a:rPr>
              <a:t>https://www.oracle.com/big-data/what-is-big-data/</a:t>
            </a:r>
            <a:endParaRPr lang="en-US" dirty="0">
              <a:solidFill>
                <a:srgbClr val="0D0D0D"/>
              </a:solidFill>
              <a:latin typeface="Times New Roman" panose="02020603050405020304" pitchFamily="18" charset="0"/>
              <a:cs typeface="Times New Roman" panose="02020603050405020304" pitchFamily="18" charset="0"/>
            </a:endParaRPr>
          </a:p>
          <a:p>
            <a:r>
              <a:rPr lang="en-US" dirty="0">
                <a:solidFill>
                  <a:srgbClr val="0D0D0D"/>
                </a:solidFill>
                <a:latin typeface="Times New Roman" panose="02020603050405020304" pitchFamily="18" charset="0"/>
                <a:cs typeface="Times New Roman" panose="02020603050405020304" pitchFamily="18" charset="0"/>
                <a:hlinkClick r:id="rId7"/>
              </a:rPr>
              <a:t>https://www.ibm.com/topics/social-media-analytics#:~:text=Social%20media%20analytics%20is%20the,those%20decisions%20through%20social%20media.</a:t>
            </a:r>
            <a:endParaRPr lang="en-US" dirty="0">
              <a:solidFill>
                <a:srgbClr val="0D0D0D"/>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Khan, G., (2019), </a:t>
            </a:r>
            <a:r>
              <a:rPr lang="en-US" dirty="0">
                <a:solidFill>
                  <a:schemeClr val="tx1"/>
                </a:solidFill>
                <a:effectLst/>
                <a:latin typeface="Open Sans" panose="020B0606030504020204" pitchFamily="34" charset="0"/>
              </a:rPr>
              <a:t>4 types of social media analytics explained, </a:t>
            </a:r>
            <a:r>
              <a:rPr lang="en-US" dirty="0">
                <a:solidFill>
                  <a:srgbClr val="0D0D0D"/>
                </a:solidFill>
                <a:latin typeface="Times New Roman" panose="02020603050405020304" pitchFamily="18" charset="0"/>
                <a:cs typeface="Times New Roman" panose="02020603050405020304" pitchFamily="18" charset="0"/>
                <a:hlinkClick r:id="rId8"/>
              </a:rPr>
              <a:t>https://www.analytikus.com/post/2019/05/02/4-types-of-social-media-analytics- explained#:~:text=Descriptive%20Analytics%20(Is%20Reactive%20in,defined%20business%20problem%20or%20opportunity.</a:t>
            </a:r>
            <a:endParaRPr lang="en-US" dirty="0">
              <a:solidFill>
                <a:srgbClr val="0D0D0D"/>
              </a:solidFill>
              <a:latin typeface="Times New Roman" panose="02020603050405020304" pitchFamily="18" charset="0"/>
              <a:cs typeface="Times New Roman" panose="02020603050405020304" pitchFamily="18" charset="0"/>
            </a:endParaRPr>
          </a:p>
          <a:p>
            <a:r>
              <a:rPr lang="en-US" dirty="0">
                <a:solidFill>
                  <a:srgbClr val="0D0D0D"/>
                </a:solidFill>
                <a:latin typeface="Times New Roman" panose="02020603050405020304" pitchFamily="18" charset="0"/>
                <a:cs typeface="Times New Roman" panose="02020603050405020304" pitchFamily="18" charset="0"/>
              </a:rPr>
              <a:t>Chauhan, N, S., (2020), </a:t>
            </a:r>
            <a:r>
              <a:rPr lang="en-US" i="0" dirty="0">
                <a:solidFill>
                  <a:srgbClr val="111111"/>
                </a:solidFill>
                <a:effectLst/>
                <a:latin typeface="Times New Roman" panose="02020603050405020304" pitchFamily="18" charset="0"/>
                <a:cs typeface="Times New Roman" panose="02020603050405020304" pitchFamily="18" charset="0"/>
              </a:rPr>
              <a:t>Audio Data Analysis Using Deep Learning with </a:t>
            </a:r>
            <a:r>
              <a:rPr lang="en-US" i="0" dirty="0" err="1">
                <a:solidFill>
                  <a:srgbClr val="111111"/>
                </a:solidFill>
                <a:effectLst/>
                <a:latin typeface="Times New Roman" panose="02020603050405020304" pitchFamily="18" charset="0"/>
                <a:cs typeface="Times New Roman" panose="02020603050405020304" pitchFamily="18" charset="0"/>
              </a:rPr>
              <a:t>Python.</a:t>
            </a:r>
            <a:r>
              <a:rPr lang="en-US" i="0" dirty="0" err="1">
                <a:solidFill>
                  <a:srgbClr val="111111"/>
                </a:solidFill>
                <a:effectLst/>
                <a:latin typeface="Times New Roman" panose="02020603050405020304" pitchFamily="18" charset="0"/>
                <a:cs typeface="Times New Roman" panose="02020603050405020304" pitchFamily="18" charset="0"/>
                <a:hlinkClick r:id="rId9"/>
              </a:rPr>
              <a:t>https</a:t>
            </a:r>
            <a:r>
              <a:rPr lang="en-US" i="0" dirty="0">
                <a:solidFill>
                  <a:srgbClr val="111111"/>
                </a:solidFill>
                <a:effectLst/>
                <a:latin typeface="Times New Roman" panose="02020603050405020304" pitchFamily="18" charset="0"/>
                <a:cs typeface="Times New Roman" panose="02020603050405020304" pitchFamily="18" charset="0"/>
                <a:hlinkClick r:id="rId9"/>
              </a:rPr>
              <a:t>://www.kdnuggets.com/2020/02/audio-data-analysis-deep-learning-python-part-1.html</a:t>
            </a:r>
            <a:endParaRPr lang="en-US" i="0" dirty="0">
              <a:solidFill>
                <a:srgbClr val="111111"/>
              </a:solidFill>
              <a:effectLst/>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Times New Roman" panose="02020603050405020304" pitchFamily="18" charset="0"/>
              <a:cs typeface="Times New Roman" panose="02020603050405020304" pitchFamily="18" charset="0"/>
            </a:endParaRPr>
          </a:p>
          <a:p>
            <a:pPr marL="0" indent="0">
              <a:buNone/>
            </a:pPr>
            <a:endParaRPr lang="en-US"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b="0" i="0" dirty="0">
              <a:solidFill>
                <a:srgbClr val="333333"/>
              </a:solidFill>
              <a:effectLst/>
              <a:latin typeface="Georgia" panose="02040502050405020303" pitchFamily="18" charset="0"/>
            </a:endParaRPr>
          </a:p>
          <a:p>
            <a:pPr marL="0" indent="0">
              <a:buNone/>
            </a:pPr>
            <a:endParaRPr lang="en-US" dirty="0"/>
          </a:p>
        </p:txBody>
      </p:sp>
    </p:spTree>
    <p:extLst>
      <p:ext uri="{BB962C8B-B14F-4D97-AF65-F5344CB8AC3E}">
        <p14:creationId xmlns:p14="http://schemas.microsoft.com/office/powerpoint/2010/main" val="1491983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761-7679-4A6B-99A7-0F9504157838}"/>
              </a:ext>
            </a:extLst>
          </p:cNvPr>
          <p:cNvSpPr>
            <a:spLocks noGrp="1"/>
          </p:cNvSpPr>
          <p:nvPr>
            <p:ph type="title"/>
          </p:nvPr>
        </p:nvSpPr>
        <p:spPr>
          <a:xfrm>
            <a:off x="487363" y="210836"/>
            <a:ext cx="11029616" cy="1188720"/>
          </a:xfrm>
        </p:spPr>
        <p:txBody>
          <a:bodyPr/>
          <a:lstStyle/>
          <a:p>
            <a:r>
              <a:rPr lang="en-US" b="1" dirty="0">
                <a:latin typeface="Times New Roman" panose="02020603050405020304" pitchFamily="18" charset="0"/>
                <a:cs typeface="Times New Roman" panose="02020603050405020304" pitchFamily="18" charset="0"/>
              </a:rPr>
              <a:t>References</a:t>
            </a:r>
            <a:endParaRPr lang="en-CA"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07AB5F-77FB-444E-9E75-FFCB69645799}"/>
              </a:ext>
            </a:extLst>
          </p:cNvPr>
          <p:cNvSpPr>
            <a:spLocks noGrp="1"/>
          </p:cNvSpPr>
          <p:nvPr>
            <p:ph idx="1"/>
          </p:nvPr>
        </p:nvSpPr>
        <p:spPr>
          <a:xfrm>
            <a:off x="581192" y="2154712"/>
            <a:ext cx="10611678" cy="5035136"/>
          </a:xfrm>
        </p:spPr>
        <p:txBody>
          <a:bodyPr>
            <a:normAutofit fontScale="70000" lnSpcReduction="20000"/>
          </a:bodyPr>
          <a:lstStyle/>
          <a:p>
            <a:r>
              <a:rPr lang="en-CA" u="sng" dirty="0">
                <a:solidFill>
                  <a:schemeClr val="accent1"/>
                </a:solidFill>
                <a:hlinkClick r:id="rId2">
                  <a:extLst>
                    <a:ext uri="{A12FA001-AC4F-418D-AE19-62706E023703}">
                      <ahyp:hlinkClr xmlns:ahyp="http://schemas.microsoft.com/office/drawing/2018/hyperlinkcolor" val="tx"/>
                    </a:ext>
                  </a:extLst>
                </a:hlinkClick>
              </a:rPr>
              <a:t>https://towardsdatascience.com/leveraging-on-nlp-to-gain-insights-in-social-media-news-broadcasting-ca89752ef638</a:t>
            </a:r>
            <a:endParaRPr lang="en-CA" u="sng" dirty="0">
              <a:solidFill>
                <a:schemeClr val="accent1"/>
              </a:solidFill>
            </a:endParaRPr>
          </a:p>
          <a:p>
            <a:r>
              <a:rPr lang="en-CA" u="sng" dirty="0">
                <a:solidFill>
                  <a:schemeClr val="accent1"/>
                </a:solidFill>
                <a:hlinkClick r:id="rId3">
                  <a:extLst>
                    <a:ext uri="{A12FA001-AC4F-418D-AE19-62706E023703}">
                      <ahyp:hlinkClr xmlns:ahyp="http://schemas.microsoft.com/office/drawing/2018/hyperlinkcolor" val="tx"/>
                    </a:ext>
                  </a:extLst>
                </a:hlinkClick>
              </a:rPr>
              <a:t>https://blog.capterra.com/social-media-segmentation-can-boost-your-marketing/</a:t>
            </a:r>
            <a:endParaRPr lang="en-CA" u="sng" dirty="0">
              <a:solidFill>
                <a:schemeClr val="accent1"/>
              </a:solidFill>
            </a:endParaRPr>
          </a:p>
          <a:p>
            <a:r>
              <a:rPr lang="en-CA" u="sng" dirty="0">
                <a:solidFill>
                  <a:schemeClr val="accent1"/>
                </a:solidFill>
                <a:hlinkClick r:id="rId4">
                  <a:extLst>
                    <a:ext uri="{A12FA001-AC4F-418D-AE19-62706E023703}">
                      <ahyp:hlinkClr xmlns:ahyp="http://schemas.microsoft.com/office/drawing/2018/hyperlinkcolor" val="tx"/>
                    </a:ext>
                  </a:extLst>
                </a:hlinkClick>
              </a:rPr>
              <a:t>https://blog.hubspot.com/marketing/segment-social-media-audience#:~:text=Social%20media%20segmentation%20is%20the,interests%20of%20a%20specific%20audience</a:t>
            </a:r>
            <a:r>
              <a:rPr lang="en-CA" u="sng" dirty="0">
                <a:solidFill>
                  <a:schemeClr val="accent1"/>
                </a:solidFill>
              </a:rPr>
              <a:t>.</a:t>
            </a:r>
          </a:p>
          <a:p>
            <a:r>
              <a:rPr lang="en-CA" u="sng" dirty="0">
                <a:solidFill>
                  <a:schemeClr val="accent1"/>
                </a:solidFill>
                <a:hlinkClick r:id="rId5">
                  <a:extLst>
                    <a:ext uri="{A12FA001-AC4F-418D-AE19-62706E023703}">
                      <ahyp:hlinkClr xmlns:ahyp="http://schemas.microsoft.com/office/drawing/2018/hyperlinkcolor" val="tx"/>
                    </a:ext>
                  </a:extLst>
                </a:hlinkClick>
              </a:rPr>
              <a:t>https://www.investopedia.com/terms/b/behavioral-analytics.asp</a:t>
            </a:r>
            <a:endParaRPr lang="en-CA" u="sng" dirty="0">
              <a:solidFill>
                <a:schemeClr val="accent1"/>
              </a:solidFill>
            </a:endParaRPr>
          </a:p>
          <a:p>
            <a:r>
              <a:rPr lang="en-CA" u="sng" dirty="0">
                <a:solidFill>
                  <a:schemeClr val="accent1"/>
                </a:solidFill>
                <a:hlinkClick r:id="rId6">
                  <a:extLst>
                    <a:ext uri="{A12FA001-AC4F-418D-AE19-62706E023703}">
                      <ahyp:hlinkClr xmlns:ahyp="http://schemas.microsoft.com/office/drawing/2018/hyperlinkcolor" val="tx"/>
                    </a:ext>
                  </a:extLst>
                </a:hlinkClick>
              </a:rPr>
              <a:t>https://sproutsocial.com/insights/social-media-sentiment-analysis/</a:t>
            </a:r>
            <a:endParaRPr lang="en-CA" u="sng" dirty="0">
              <a:solidFill>
                <a:schemeClr val="accent1"/>
              </a:solidFill>
            </a:endParaRPr>
          </a:p>
          <a:p>
            <a:r>
              <a:rPr lang="en-CA" u="sng" dirty="0">
                <a:solidFill>
                  <a:schemeClr val="accent1"/>
                </a:solidFill>
                <a:hlinkClick r:id="rId7">
                  <a:extLst>
                    <a:ext uri="{A12FA001-AC4F-418D-AE19-62706E023703}">
                      <ahyp:hlinkClr xmlns:ahyp="http://schemas.microsoft.com/office/drawing/2018/hyperlinkcolor" val="tx"/>
                    </a:ext>
                  </a:extLst>
                </a:hlinkClick>
              </a:rPr>
              <a:t>https://www.alchemer.com/resources/blog/cluster-analysis/</a:t>
            </a:r>
            <a:endParaRPr lang="en-CA" u="sng" dirty="0">
              <a:solidFill>
                <a:schemeClr val="accent1"/>
              </a:solidFill>
            </a:endParaRPr>
          </a:p>
          <a:p>
            <a:r>
              <a:rPr lang="en-CA" u="sng" dirty="0">
                <a:solidFill>
                  <a:schemeClr val="accent1"/>
                </a:solidFill>
              </a:rPr>
              <a:t>https://www.klipfolio.com/resources/dashboard-examples/social-media</a:t>
            </a:r>
          </a:p>
          <a:p>
            <a:r>
              <a:rPr lang="en-CA" u="sng" dirty="0">
                <a:solidFill>
                  <a:schemeClr val="accent1"/>
                </a:solidFill>
                <a:hlinkClick r:id="rId8">
                  <a:extLst>
                    <a:ext uri="{A12FA001-AC4F-418D-AE19-62706E023703}">
                      <ahyp:hlinkClr xmlns:ahyp="http://schemas.microsoft.com/office/drawing/2018/hyperlinkcolor" val="tx"/>
                    </a:ext>
                  </a:extLst>
                </a:hlinkClick>
              </a:rPr>
              <a:t>https://whatagraph.com/blog/articles/social-media-data-visualization</a:t>
            </a:r>
            <a:endParaRPr lang="en-CA" u="sng" dirty="0">
              <a:solidFill>
                <a:schemeClr val="accent1"/>
              </a:solidFill>
            </a:endParaRPr>
          </a:p>
          <a:p>
            <a:r>
              <a:rPr lang="en-US" sz="1600" dirty="0">
                <a:solidFill>
                  <a:schemeClr val="dk1"/>
                </a:solidFill>
                <a:hlinkClick r:id="rId9"/>
              </a:rPr>
              <a:t>https://www.migrationdataportal.org/themes/big-data-migration-and-human-mobility</a:t>
            </a:r>
            <a:endParaRPr lang="en-US" sz="1600" dirty="0">
              <a:solidFill>
                <a:schemeClr val="dk1"/>
              </a:solidFill>
            </a:endParaRPr>
          </a:p>
          <a:p>
            <a:r>
              <a:rPr lang="en-US" sz="1600" dirty="0">
                <a:solidFill>
                  <a:schemeClr val="dk1"/>
                </a:solidFill>
                <a:hlinkClick r:id="rId10"/>
              </a:rPr>
              <a:t>https://www.cambridgeassessment.org.uk/Images/465808-big-data-and-social-media-analytics.pdf</a:t>
            </a:r>
            <a:endParaRPr lang="en-US" sz="1600" dirty="0">
              <a:solidFill>
                <a:schemeClr val="dk1"/>
              </a:solidFill>
            </a:endParaRPr>
          </a:p>
          <a:p>
            <a:r>
              <a:rPr lang="en-US" sz="1600" dirty="0">
                <a:solidFill>
                  <a:schemeClr val="dk1"/>
                </a:solidFill>
                <a:hlinkClick r:id="rId11"/>
              </a:rPr>
              <a:t>https://www.techtarget.com/searchcio/definition/data-collection</a:t>
            </a:r>
            <a:endParaRPr lang="en-US" sz="1600" dirty="0">
              <a:solidFill>
                <a:schemeClr val="dk1"/>
              </a:solidFill>
            </a:endParaRPr>
          </a:p>
          <a:p>
            <a:r>
              <a:rPr lang="en-US" sz="1600" dirty="0">
                <a:solidFill>
                  <a:schemeClr val="dk1"/>
                </a:solidFill>
                <a:hlinkClick r:id="rId12"/>
              </a:rPr>
              <a:t>https://insidebigdata.com/2018/10/06/4-major-ways-big-data-impacting-social-media-marketing/</a:t>
            </a:r>
            <a:endParaRPr lang="en-US" sz="1600" dirty="0">
              <a:solidFill>
                <a:schemeClr val="dk1"/>
              </a:solidFill>
            </a:endParaRPr>
          </a:p>
          <a:p>
            <a:r>
              <a:rPr lang="en-US" sz="1600" dirty="0">
                <a:solidFill>
                  <a:schemeClr val="dk1"/>
                </a:solidFill>
                <a:hlinkClick r:id="rId13"/>
              </a:rPr>
              <a:t>https://buffer.com/state-of-social-2019</a:t>
            </a:r>
            <a:endParaRPr lang="en-US" sz="1600" dirty="0">
              <a:solidFill>
                <a:schemeClr val="dk1"/>
              </a:solidFill>
            </a:endParaRPr>
          </a:p>
          <a:p>
            <a:r>
              <a:rPr lang="en-US" sz="1600" dirty="0">
                <a:solidFill>
                  <a:schemeClr val="dk1"/>
                </a:solidFill>
                <a:hlinkClick r:id="rId10"/>
              </a:rPr>
              <a:t>https://www.cambridgeassessment.org.uk/Images/465808-big-data-and-social-media-analytics.pdf</a:t>
            </a:r>
            <a:endParaRPr lang="en-US" sz="1600" dirty="0">
              <a:solidFill>
                <a:schemeClr val="dk1"/>
              </a:solidFill>
            </a:endParaRPr>
          </a:p>
          <a:p>
            <a:r>
              <a:rPr lang="en-US" sz="1600" dirty="0">
                <a:solidFill>
                  <a:schemeClr val="dk1"/>
                </a:solidFill>
                <a:hlinkClick r:id="rId11"/>
              </a:rPr>
              <a:t>https://www.techtarget.com/searchcio/definition/data-collection</a:t>
            </a:r>
            <a:endParaRPr lang="en-US" sz="1600" dirty="0">
              <a:solidFill>
                <a:schemeClr val="dk1"/>
              </a:solidFill>
            </a:endParaRPr>
          </a:p>
          <a:p>
            <a:r>
              <a:rPr lang="en-US" sz="1600" dirty="0">
                <a:hlinkClick r:id="rId12"/>
              </a:rPr>
              <a:t>https://insidebigdata.com/2018/10/06/4-major-ways-big-data-impacting-social-media-marketing/</a:t>
            </a:r>
            <a:endParaRPr lang="en-US" sz="1600" dirty="0"/>
          </a:p>
          <a:p>
            <a:r>
              <a:rPr lang="en-US" sz="1600" dirty="0">
                <a:solidFill>
                  <a:schemeClr val="dk1"/>
                </a:solidFill>
                <a:hlinkClick r:id="rId12"/>
              </a:rPr>
              <a:t>https://insidebigdata.com/2018/10/06/4-major-ways-big-data-impacting-social-media-marketing/</a:t>
            </a:r>
            <a:endParaRPr lang="en-US" sz="1600" dirty="0">
              <a:solidFill>
                <a:schemeClr val="dk1"/>
              </a:solidFill>
            </a:endParaRPr>
          </a:p>
          <a:p>
            <a:endParaRPr lang="en-US" sz="1600" dirty="0"/>
          </a:p>
          <a:p>
            <a:endParaRPr lang="en-US" sz="1600" dirty="0">
              <a:solidFill>
                <a:schemeClr val="dk1"/>
              </a:solidFill>
            </a:endParaRPr>
          </a:p>
          <a:p>
            <a:pPr marL="0" indent="0">
              <a:buNone/>
            </a:pPr>
            <a:endParaRPr lang="en-US" sz="1600" dirty="0">
              <a:solidFill>
                <a:schemeClr val="dk1"/>
              </a:solidFill>
            </a:endParaRPr>
          </a:p>
          <a:p>
            <a:endParaRPr lang="en-US" sz="1600" dirty="0">
              <a:solidFill>
                <a:schemeClr val="dk1"/>
              </a:solidFill>
            </a:endParaRPr>
          </a:p>
          <a:p>
            <a:endParaRPr lang="en-CA" dirty="0"/>
          </a:p>
        </p:txBody>
      </p:sp>
    </p:spTree>
    <p:extLst>
      <p:ext uri="{BB962C8B-B14F-4D97-AF65-F5344CB8AC3E}">
        <p14:creationId xmlns:p14="http://schemas.microsoft.com/office/powerpoint/2010/main" val="370360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95D3-B634-45E5-8102-BBF95F05A06B}"/>
              </a:ext>
            </a:extLst>
          </p:cNvPr>
          <p:cNvSpPr>
            <a:spLocks noGrp="1"/>
          </p:cNvSpPr>
          <p:nvPr>
            <p:ph type="title"/>
          </p:nvPr>
        </p:nvSpPr>
        <p:spPr/>
        <p:txBody>
          <a:bodyPr/>
          <a:lstStyle/>
          <a:p>
            <a:r>
              <a:rPr lang="en-US" dirty="0"/>
              <a:t>  										Big data</a:t>
            </a:r>
          </a:p>
        </p:txBody>
      </p:sp>
      <p:sp>
        <p:nvSpPr>
          <p:cNvPr id="3" name="Content Placeholder 2">
            <a:extLst>
              <a:ext uri="{FF2B5EF4-FFF2-40B4-BE49-F238E27FC236}">
                <a16:creationId xmlns:a16="http://schemas.microsoft.com/office/drawing/2014/main" id="{C121FCD2-75EB-47BF-8709-3E7FCC5170E9}"/>
              </a:ext>
            </a:extLst>
          </p:cNvPr>
          <p:cNvSpPr>
            <a:spLocks noGrp="1"/>
          </p:cNvSpPr>
          <p:nvPr>
            <p:ph idx="1"/>
          </p:nvPr>
        </p:nvSpPr>
        <p:spPr>
          <a:xfrm>
            <a:off x="581192" y="2013209"/>
            <a:ext cx="11029615" cy="3634486"/>
          </a:xfrm>
        </p:spPr>
        <p:txBody>
          <a:bodyPr>
            <a:normAutofit/>
          </a:bodyPr>
          <a:lstStyle/>
          <a:p>
            <a:r>
              <a:rPr lang="en-US" sz="2400" b="0" i="0" dirty="0">
                <a:solidFill>
                  <a:srgbClr val="161513"/>
                </a:solidFill>
                <a:effectLst/>
                <a:latin typeface="Times New Roman" panose="02020603050405020304" pitchFamily="18" charset="0"/>
                <a:cs typeface="Times New Roman" panose="02020603050405020304" pitchFamily="18" charset="0"/>
              </a:rPr>
              <a:t>The definition of big data is data that contains greater variety, arriving in increasing volumes and with more velocity. This is also known as the three Vs. </a:t>
            </a:r>
            <a:r>
              <a:rPr lang="en-US" sz="2400" b="0" i="0" dirty="0">
                <a:solidFill>
                  <a:srgbClr val="161616"/>
                </a:solidFill>
                <a:effectLst/>
                <a:latin typeface="Times New Roman" panose="02020603050405020304" pitchFamily="18" charset="0"/>
                <a:cs typeface="Times New Roman" panose="02020603050405020304" pitchFamily="18" charset="0"/>
              </a:rPr>
              <a:t>It also can be defined as data sets whose size or type is beyond the ability of traditional relational databases to capture, manage and process the data with low latency.</a:t>
            </a:r>
          </a:p>
          <a:p>
            <a:r>
              <a:rPr lang="en-US" sz="2400" dirty="0">
                <a:latin typeface="Times New Roman" panose="02020603050405020304" pitchFamily="18" charset="0"/>
                <a:cs typeface="Times New Roman" panose="02020603050405020304" pitchFamily="18" charset="0"/>
              </a:rPr>
              <a:t>Big Data is about “datasets whose size is beyond the ability of typical database software tools to capture, store, manage, and analyze.”</a:t>
            </a:r>
            <a:endParaRPr lang="en-US" sz="2400" b="0" i="0" dirty="0">
              <a:solidFill>
                <a:srgbClr val="161513"/>
              </a:solidFill>
              <a:effectLst/>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6003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393A-5F8F-4DFC-A949-332FFBBB3A40}"/>
              </a:ext>
            </a:extLst>
          </p:cNvPr>
          <p:cNvSpPr>
            <a:spLocks noGrp="1"/>
          </p:cNvSpPr>
          <p:nvPr>
            <p:ph type="title"/>
          </p:nvPr>
        </p:nvSpPr>
        <p:spPr/>
        <p:txBody>
          <a:bodyPr/>
          <a:lstStyle/>
          <a:p>
            <a:r>
              <a:rPr lang="en-US" dirty="0"/>
              <a:t>							     Big data (Cont.,)</a:t>
            </a:r>
          </a:p>
        </p:txBody>
      </p:sp>
      <p:sp>
        <p:nvSpPr>
          <p:cNvPr id="3" name="Content Placeholder 2">
            <a:extLst>
              <a:ext uri="{FF2B5EF4-FFF2-40B4-BE49-F238E27FC236}">
                <a16:creationId xmlns:a16="http://schemas.microsoft.com/office/drawing/2014/main" id="{281190A7-801A-4698-98A5-5BB83A88E69A}"/>
              </a:ext>
            </a:extLst>
          </p:cNvPr>
          <p:cNvSpPr>
            <a:spLocks noGrp="1"/>
          </p:cNvSpPr>
          <p:nvPr>
            <p:ph idx="1"/>
          </p:nvPr>
        </p:nvSpPr>
        <p:spPr>
          <a:xfrm>
            <a:off x="581193" y="2042284"/>
            <a:ext cx="11029615" cy="3634486"/>
          </a:xfrm>
        </p:spPr>
        <p:txBody>
          <a:bodyPr>
            <a:noAutofit/>
          </a:bodyPr>
          <a:lstStyle/>
          <a:p>
            <a:pPr marL="0" indent="0" algn="just">
              <a:buNone/>
            </a:pPr>
            <a:endParaRPr lang="en-US" sz="2000" b="1" dirty="0">
              <a:solidFill>
                <a:srgbClr val="161513"/>
              </a:solidFill>
              <a:latin typeface="Times New Roman" panose="02020603050405020304" pitchFamily="18" charset="0"/>
              <a:cs typeface="Times New Roman" panose="02020603050405020304" pitchFamily="18" charset="0"/>
            </a:endParaRPr>
          </a:p>
          <a:p>
            <a:pPr marL="0" indent="0" algn="just">
              <a:buNone/>
            </a:pPr>
            <a:endParaRPr lang="en-US" sz="2000" b="1" dirty="0">
              <a:solidFill>
                <a:srgbClr val="161513"/>
              </a:solidFill>
              <a:latin typeface="Times New Roman" panose="02020603050405020304" pitchFamily="18" charset="0"/>
              <a:cs typeface="Times New Roman" panose="02020603050405020304" pitchFamily="18" charset="0"/>
            </a:endParaRPr>
          </a:p>
          <a:p>
            <a:pPr marL="0" indent="0" algn="just">
              <a:buNone/>
            </a:pPr>
            <a:endParaRPr lang="en-US" sz="2000" b="1" dirty="0">
              <a:solidFill>
                <a:srgbClr val="161513"/>
              </a:solidFill>
              <a:latin typeface="Times New Roman" panose="02020603050405020304" pitchFamily="18" charset="0"/>
              <a:cs typeface="Times New Roman" panose="02020603050405020304" pitchFamily="18" charset="0"/>
            </a:endParaRPr>
          </a:p>
          <a:p>
            <a:pPr marL="0" indent="0" algn="just">
              <a:buNone/>
            </a:pPr>
            <a:r>
              <a:rPr lang="en-US" sz="2000" b="1" dirty="0">
                <a:solidFill>
                  <a:srgbClr val="161513"/>
                </a:solidFill>
                <a:latin typeface="Times New Roman" panose="02020603050405020304" pitchFamily="18" charset="0"/>
                <a:cs typeface="Times New Roman" panose="02020603050405020304" pitchFamily="18" charset="0"/>
              </a:rPr>
              <a:t>Volume:- </a:t>
            </a:r>
            <a:r>
              <a:rPr lang="en-US" sz="2000" b="0" i="0" dirty="0">
                <a:solidFill>
                  <a:srgbClr val="161513"/>
                </a:solidFill>
                <a:effectLst/>
                <a:latin typeface="Times New Roman" panose="02020603050405020304" pitchFamily="18" charset="0"/>
                <a:cs typeface="Times New Roman" panose="02020603050405020304" pitchFamily="18" charset="0"/>
              </a:rPr>
              <a:t>The amount of data matters. With big data, you’ll have to process high volumes of low-density, unstructured data. This can be data of unknown value, such as Twitter data feeds, clickstreams on a web page or a mobile app, or sensor-enabled equipment. For some organizations, this might be tens of terabytes of data. For others, it may be hundreds of petabytes.</a:t>
            </a:r>
            <a:endParaRPr lang="en-US" sz="2000" b="1" dirty="0">
              <a:solidFill>
                <a:srgbClr val="161513"/>
              </a:solidFill>
              <a:latin typeface="Times New Roman" panose="02020603050405020304" pitchFamily="18" charset="0"/>
              <a:cs typeface="Times New Roman" panose="02020603050405020304" pitchFamily="18" charset="0"/>
            </a:endParaRPr>
          </a:p>
          <a:p>
            <a:pPr marL="0" indent="0" algn="just">
              <a:buNone/>
            </a:pPr>
            <a:r>
              <a:rPr lang="en-US" sz="2000" b="1" i="0" dirty="0">
                <a:solidFill>
                  <a:srgbClr val="161513"/>
                </a:solidFill>
                <a:effectLst/>
                <a:latin typeface="Times New Roman" panose="02020603050405020304" pitchFamily="18" charset="0"/>
                <a:cs typeface="Times New Roman" panose="02020603050405020304" pitchFamily="18" charset="0"/>
              </a:rPr>
              <a:t>Velocity:- </a:t>
            </a:r>
            <a:r>
              <a:rPr lang="en-US" sz="2000" b="0" i="0" dirty="0">
                <a:solidFill>
                  <a:srgbClr val="161513"/>
                </a:solidFill>
                <a:effectLst/>
                <a:latin typeface="Times New Roman" panose="02020603050405020304" pitchFamily="18" charset="0"/>
                <a:cs typeface="Times New Roman" panose="02020603050405020304" pitchFamily="18" charset="0"/>
              </a:rPr>
              <a:t>Velocity is the fast rate at which data is received and (perhaps) acted on. Normally, the highest velocity of data streams directly into memory versus being written to disk. Some internet-enabled smart products operate in real-time or near real-time and will require real-time evaluation and action.</a:t>
            </a:r>
            <a:endParaRPr lang="en-US" sz="2000" b="1" i="0" dirty="0">
              <a:solidFill>
                <a:srgbClr val="161513"/>
              </a:solidFill>
              <a:effectLst/>
              <a:latin typeface="Times New Roman" panose="02020603050405020304" pitchFamily="18" charset="0"/>
              <a:cs typeface="Times New Roman" panose="02020603050405020304" pitchFamily="18" charset="0"/>
            </a:endParaRPr>
          </a:p>
          <a:p>
            <a:pPr marL="0" indent="0" algn="just">
              <a:buNone/>
            </a:pPr>
            <a:r>
              <a:rPr lang="en-US" sz="2000" b="1" dirty="0">
                <a:solidFill>
                  <a:srgbClr val="161513"/>
                </a:solidFill>
                <a:latin typeface="Times New Roman" panose="02020603050405020304" pitchFamily="18" charset="0"/>
                <a:cs typeface="Times New Roman" panose="02020603050405020304" pitchFamily="18" charset="0"/>
              </a:rPr>
              <a:t>Variety: -</a:t>
            </a:r>
            <a:r>
              <a:rPr lang="en-US" sz="2000" b="0" i="0" dirty="0">
                <a:solidFill>
                  <a:srgbClr val="161513"/>
                </a:solidFill>
                <a:effectLst/>
                <a:latin typeface="Times New Roman" panose="02020603050405020304" pitchFamily="18" charset="0"/>
                <a:cs typeface="Times New Roman" panose="02020603050405020304" pitchFamily="18" charset="0"/>
              </a:rPr>
              <a:t>Variety refers to the many types of data that are available. Traditional data types were structured and fit neatly in a relational database. With the rise of big data, data comes in new unstructured data types. Unstructured and semi-structured data types, such as text, audio, and video, require additional preprocessing to derive meaning and support metadata.</a:t>
            </a:r>
            <a:endParaRPr lang="en-US" sz="2000" b="1" i="0" dirty="0">
              <a:solidFill>
                <a:srgbClr val="161513"/>
              </a:solidFill>
              <a:effectLst/>
              <a:latin typeface="Times New Roman" panose="02020603050405020304" pitchFamily="18" charset="0"/>
              <a:cs typeface="Times New Roman" panose="02020603050405020304" pitchFamily="18" charset="0"/>
            </a:endParaRPr>
          </a:p>
          <a:p>
            <a:pPr marL="0" indent="0">
              <a:buNone/>
            </a:pPr>
            <a:endParaRPr lang="en-US" sz="2400" dirty="0"/>
          </a:p>
        </p:txBody>
      </p:sp>
    </p:spTree>
    <p:extLst>
      <p:ext uri="{BB962C8B-B14F-4D97-AF65-F5344CB8AC3E}">
        <p14:creationId xmlns:p14="http://schemas.microsoft.com/office/powerpoint/2010/main" val="373830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69037680-0B2A-4E12-8962-EE69F0FD9635}"/>
              </a:ext>
            </a:extLst>
          </p:cNvPr>
          <p:cNvSpPr>
            <a:spLocks noGrp="1"/>
          </p:cNvSpPr>
          <p:nvPr>
            <p:ph type="title"/>
          </p:nvPr>
        </p:nvSpPr>
        <p:spPr>
          <a:xfrm>
            <a:off x="584200" y="1524001"/>
            <a:ext cx="3412067" cy="3478384"/>
          </a:xfrm>
        </p:spPr>
        <p:txBody>
          <a:bodyPr vert="horz" lIns="91440" tIns="45720" rIns="91440" bIns="45720" rtlCol="0" anchor="b">
            <a:normAutofit fontScale="90000"/>
          </a:bodyPr>
          <a:lstStyle/>
          <a:p>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r>
              <a:rPr lang="en-US" sz="2400" b="1" dirty="0">
                <a:solidFill>
                  <a:schemeClr val="accent1">
                    <a:lumMod val="20000"/>
                    <a:lumOff val="80000"/>
                  </a:schemeClr>
                </a:solidFill>
                <a:latin typeface="Times New Roman" panose="02020603050405020304" pitchFamily="18" charset="0"/>
                <a:cs typeface="Times New Roman" panose="02020603050405020304" pitchFamily="18" charset="0"/>
              </a:rPr>
              <a:t>Big Data comprehensive</a:t>
            </a:r>
            <a:br>
              <a:rPr lang="en-US" sz="2400" b="1" dirty="0">
                <a:solidFill>
                  <a:schemeClr val="accent1">
                    <a:lumMod val="20000"/>
                    <a:lumOff val="80000"/>
                  </a:schemeClr>
                </a:solidFill>
                <a:latin typeface="Times New Roman" panose="02020603050405020304" pitchFamily="18" charset="0"/>
                <a:cs typeface="Times New Roman" panose="02020603050405020304" pitchFamily="18" charset="0"/>
              </a:rPr>
            </a:br>
            <a:r>
              <a:rPr lang="en-US" sz="2400" b="1" dirty="0">
                <a:solidFill>
                  <a:schemeClr val="accent1">
                    <a:lumMod val="20000"/>
                    <a:lumOff val="80000"/>
                  </a:schemeClr>
                </a:solidFill>
                <a:latin typeface="Times New Roman" panose="02020603050405020304" pitchFamily="18" charset="0"/>
                <a:cs typeface="Times New Roman" panose="02020603050405020304" pitchFamily="18" charset="0"/>
              </a:rPr>
              <a:t>dimensions</a:t>
            </a:r>
            <a:br>
              <a:rPr lang="en-US" sz="2400" b="1" dirty="0">
                <a:solidFill>
                  <a:schemeClr val="accent1">
                    <a:lumMod val="20000"/>
                    <a:lumOff val="80000"/>
                  </a:schemeClr>
                </a:solidFill>
                <a:latin typeface="Times New Roman" panose="02020603050405020304" pitchFamily="18" charset="0"/>
                <a:cs typeface="Times New Roman" panose="02020603050405020304" pitchFamily="18" charset="0"/>
              </a:rPr>
            </a:br>
            <a:r>
              <a:rPr lang="en-US" sz="2400" b="1" dirty="0">
                <a:solidFill>
                  <a:schemeClr val="accent1">
                    <a:lumMod val="20000"/>
                    <a:lumOff val="80000"/>
                  </a:schemeClr>
                </a:solidFill>
                <a:latin typeface="Times New Roman" panose="02020603050405020304" pitchFamily="18" charset="0"/>
                <a:cs typeface="Times New Roman" panose="02020603050405020304" pitchFamily="18" charset="0"/>
              </a:rPr>
              <a:t>as 8 v’s</a:t>
            </a: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br>
              <a:rPr lang="en-US" sz="2400" dirty="0">
                <a:solidFill>
                  <a:schemeClr val="accent1">
                    <a:lumMod val="20000"/>
                    <a:lumOff val="80000"/>
                  </a:schemeClr>
                </a:solidFill>
              </a:rPr>
            </a:br>
            <a:endParaRPr lang="en-US" sz="3600" dirty="0">
              <a:solidFill>
                <a:schemeClr val="accent1">
                  <a:lumMod val="20000"/>
                  <a:lumOff val="80000"/>
                </a:schemeClr>
              </a:solidFill>
            </a:endParaRPr>
          </a:p>
        </p:txBody>
      </p:sp>
      <p:pic>
        <p:nvPicPr>
          <p:cNvPr id="5" name="Content Placeholder 4" descr="Diagram&#10;&#10;Description automatically generated">
            <a:extLst>
              <a:ext uri="{FF2B5EF4-FFF2-40B4-BE49-F238E27FC236}">
                <a16:creationId xmlns:a16="http://schemas.microsoft.com/office/drawing/2014/main" id="{AEBF7511-29FE-46AA-A3CF-59B71AB639D5}"/>
              </a:ext>
            </a:extLst>
          </p:cNvPr>
          <p:cNvPicPr>
            <a:picLocks noGrp="1" noChangeAspect="1"/>
          </p:cNvPicPr>
          <p:nvPr>
            <p:ph idx="1"/>
          </p:nvPr>
        </p:nvPicPr>
        <p:blipFill>
          <a:blip r:embed="rId2"/>
          <a:stretch>
            <a:fillRect/>
          </a:stretch>
        </p:blipFill>
        <p:spPr>
          <a:xfrm>
            <a:off x="4286334" y="548640"/>
            <a:ext cx="7243583" cy="5843693"/>
          </a:xfrm>
          <a:prstGeom prst="rect">
            <a:avLst/>
          </a:prstGeom>
        </p:spPr>
      </p:pic>
    </p:spTree>
    <p:extLst>
      <p:ext uri="{BB962C8B-B14F-4D97-AF65-F5344CB8AC3E}">
        <p14:creationId xmlns:p14="http://schemas.microsoft.com/office/powerpoint/2010/main" val="402769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3" name="Rectangle 2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156B234D-2A14-4B71-A589-32E46CAE96D9}"/>
              </a:ext>
            </a:extLst>
          </p:cNvPr>
          <p:cNvSpPr>
            <a:spLocks noGrp="1"/>
          </p:cNvSpPr>
          <p:nvPr>
            <p:ph type="title"/>
          </p:nvPr>
        </p:nvSpPr>
        <p:spPr>
          <a:xfrm>
            <a:off x="583101" y="434087"/>
            <a:ext cx="3412067" cy="3478384"/>
          </a:xfrm>
        </p:spPr>
        <p:txBody>
          <a:bodyPr vert="horz" lIns="91440" tIns="45720" rIns="91440" bIns="45720" rtlCol="0" anchor="b">
            <a:normAutofit/>
          </a:bodyPr>
          <a:lstStyle/>
          <a:p>
            <a:r>
              <a:rPr lang="en-US" sz="2200" dirty="0">
                <a:solidFill>
                  <a:schemeClr val="accent1">
                    <a:lumMod val="20000"/>
                    <a:lumOff val="80000"/>
                  </a:schemeClr>
                </a:solidFill>
                <a:latin typeface="Times New Roman" panose="02020603050405020304" pitchFamily="18" charset="0"/>
                <a:cs typeface="Times New Roman" panose="02020603050405020304" pitchFamily="18" charset="0"/>
              </a:rPr>
              <a:t>Projection of big data dimensions on social media data </a:t>
            </a:r>
          </a:p>
        </p:txBody>
      </p:sp>
      <p:pic>
        <p:nvPicPr>
          <p:cNvPr id="7" name="Content Placeholder 6" descr="Diagram&#10;&#10;Description automatically generated">
            <a:extLst>
              <a:ext uri="{FF2B5EF4-FFF2-40B4-BE49-F238E27FC236}">
                <a16:creationId xmlns:a16="http://schemas.microsoft.com/office/drawing/2014/main" id="{5722BCD4-6934-4877-A0D7-F73E33D0BBBE}"/>
              </a:ext>
            </a:extLst>
          </p:cNvPr>
          <p:cNvPicPr>
            <a:picLocks noGrp="1" noChangeAspect="1"/>
          </p:cNvPicPr>
          <p:nvPr>
            <p:ph idx="1"/>
          </p:nvPr>
        </p:nvPicPr>
        <p:blipFill>
          <a:blip r:embed="rId2"/>
          <a:stretch>
            <a:fillRect/>
          </a:stretch>
        </p:blipFill>
        <p:spPr>
          <a:xfrm>
            <a:off x="4765053" y="1015619"/>
            <a:ext cx="6764864" cy="4803053"/>
          </a:xfrm>
          <a:prstGeom prst="rect">
            <a:avLst/>
          </a:prstGeom>
        </p:spPr>
      </p:pic>
    </p:spTree>
    <p:extLst>
      <p:ext uri="{BB962C8B-B14F-4D97-AF65-F5344CB8AC3E}">
        <p14:creationId xmlns:p14="http://schemas.microsoft.com/office/powerpoint/2010/main" val="358351666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dcmitype/"/>
    <ds:schemaRef ds:uri="71af3243-3dd4-4a8d-8c0d-dd76da1f02a5"/>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16c05727-aa75-4e4a-9b5f-8a80a1165891"/>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{3F7EAFC1-3636-4B04-B2AE-AB9E6D5F017D}tf33552983_win32</Template>
  <TotalTime>3712</TotalTime>
  <Words>3643</Words>
  <Application>Microsoft Office PowerPoint</Application>
  <PresentationFormat>Widescreen</PresentationFormat>
  <Paragraphs>252</Paragraphs>
  <Slides>54</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54</vt:i4>
      </vt:variant>
    </vt:vector>
  </HeadingPairs>
  <TitlesOfParts>
    <vt:vector size="69" baseType="lpstr">
      <vt:lpstr>Arial</vt:lpstr>
      <vt:lpstr>Calibri</vt:lpstr>
      <vt:lpstr>Courier New</vt:lpstr>
      <vt:lpstr>Franklin Gothic Book</vt:lpstr>
      <vt:lpstr>Franklin Gothic Demi</vt:lpstr>
      <vt:lpstr>Georgia</vt:lpstr>
      <vt:lpstr>Gill Sans MT</vt:lpstr>
      <vt:lpstr>IBM Plex Sans</vt:lpstr>
      <vt:lpstr>inter-regular</vt:lpstr>
      <vt:lpstr>open sans</vt:lpstr>
      <vt:lpstr>open sans</vt:lpstr>
      <vt:lpstr>Times</vt:lpstr>
      <vt:lpstr>Times New Roman</vt:lpstr>
      <vt:lpstr>Wingdings 2</vt:lpstr>
      <vt:lpstr>DividendVTI</vt:lpstr>
      <vt:lpstr>SOCIAL MEDIA BIG DATA ANALYTICS – a sURVEY</vt:lpstr>
      <vt:lpstr>abstract</vt:lpstr>
      <vt:lpstr>                                            estimation of Social media data per minute</vt:lpstr>
      <vt:lpstr>Data sources used in the given research</vt:lpstr>
      <vt:lpstr>Social media big data analytics - introduction</vt:lpstr>
      <vt:lpstr>            Big data</vt:lpstr>
      <vt:lpstr>            Big data (Cont.,)</vt:lpstr>
      <vt:lpstr>       Big Data comprehensive dimensions as 8 v’s     </vt:lpstr>
      <vt:lpstr>Projection of big data dimensions on social media data </vt:lpstr>
      <vt:lpstr>PowerPoint Presentation</vt:lpstr>
      <vt:lpstr>                            Types of social media</vt:lpstr>
      <vt:lpstr>Structure &amp; unstructured data</vt:lpstr>
      <vt:lpstr>        Big data analytics</vt:lpstr>
      <vt:lpstr>Social media big data analytics pipeline</vt:lpstr>
      <vt:lpstr>Social media big data analytics pipeline (CONtinue,.)</vt:lpstr>
      <vt:lpstr>Social media big data analytics pipeline (CONtinue,.)</vt:lpstr>
      <vt:lpstr>Audio analytics</vt:lpstr>
      <vt:lpstr>Video analytics</vt:lpstr>
      <vt:lpstr>AUDIO &amp; VIDEO analytics applications</vt:lpstr>
      <vt:lpstr>Image &amp; graph mining</vt:lpstr>
      <vt:lpstr>Text mining &amp; machine learning</vt:lpstr>
      <vt:lpstr>CLASsIFICATION OF SOCIAL MEDIA BIG DATA ANALYTICS BASED ON CHARACTERISTICS</vt:lpstr>
      <vt:lpstr>Descriptive analytics </vt:lpstr>
      <vt:lpstr>Diagnostic analytics </vt:lpstr>
      <vt:lpstr>Predictive analytics </vt:lpstr>
      <vt:lpstr>Prescriptive analytics </vt:lpstr>
      <vt:lpstr>Key capabilities of effective social media analytics </vt:lpstr>
      <vt:lpstr>Natural language processing technologies </vt:lpstr>
      <vt:lpstr>Segmentation</vt:lpstr>
      <vt:lpstr>Behavior analysis </vt:lpstr>
      <vt:lpstr>Sentiment analysis </vt:lpstr>
      <vt:lpstr>Clustering analysis </vt:lpstr>
      <vt:lpstr>Dashboards and visualization </vt:lpstr>
      <vt:lpstr>Organisations view for social media</vt:lpstr>
      <vt:lpstr>PowerPoint Presentation</vt:lpstr>
      <vt:lpstr>Decision making in organisation</vt:lpstr>
      <vt:lpstr>Product Insights</vt:lpstr>
      <vt:lpstr>Social media</vt:lpstr>
      <vt:lpstr>Research Challenges</vt:lpstr>
      <vt:lpstr> challenges of big data analytics </vt:lpstr>
      <vt:lpstr>OVERVIEW of challenges</vt:lpstr>
      <vt:lpstr>Volume</vt:lpstr>
      <vt:lpstr>Volume</vt:lpstr>
      <vt:lpstr>Velocity</vt:lpstr>
      <vt:lpstr>Velocity</vt:lpstr>
      <vt:lpstr>Variety</vt:lpstr>
      <vt:lpstr>Variability</vt:lpstr>
      <vt:lpstr>Veracity</vt:lpstr>
      <vt:lpstr>Value</vt:lpstr>
      <vt:lpstr>Availability</vt:lpstr>
      <vt:lpstr>Social media big data analytics Research gap</vt:lpstr>
      <vt:lpstr>conclusion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BIG DATA ANALYTICS – a sURVEY</dc:title>
  <dc:creator>Pankil Patel</dc:creator>
  <cp:lastModifiedBy>Dhruvil Panchal</cp:lastModifiedBy>
  <cp:revision>83</cp:revision>
  <dcterms:created xsi:type="dcterms:W3CDTF">2022-03-15T20:18:38Z</dcterms:created>
  <dcterms:modified xsi:type="dcterms:W3CDTF">2023-11-30T17:51:45Z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